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61" r:id="rId5"/>
    <p:sldId id="691" r:id="rId6"/>
    <p:sldId id="690" r:id="rId7"/>
    <p:sldId id="681" r:id="rId8"/>
    <p:sldId id="6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017A61F-BCF1-0CBA-311D-0A005D2DBB02}" name="Caroline Hunt" initials="CH" userId="S::caroline.hunt@scambs.gov.uk::6d31441c-23f1-4f79-885e-6f5b96e73b84" providerId="AD"/>
  <p188:author id="{948A7F31-083C-844C-8A46-87B632CD6583}" name="Paul Frainer" initials="PF" userId="S::Paul.Frainer@scambs.gov.uk::22319f59-484d-4539-8a22-4d95747c8c99" providerId="AD"/>
  <p188:author id="{C87A8F7A-85D8-76C5-EBDD-4670DC85500F}" name="Jonathan Dixon" initials="JD" userId="S::Jonathan.Dixon@scambs.gov.uk::09535fa2-84e2-4450-9178-0b8acdb35cd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orris Stuart" initials="MS" lastIdx="6" clrIdx="0">
    <p:extLst>
      <p:ext uri="{19B8F6BF-5375-455C-9EA6-DF929625EA0E}">
        <p15:presenceInfo xmlns:p15="http://schemas.microsoft.com/office/powerpoint/2012/main" userId="S::Stuart.Morris@scambs.gov.uk::291b6387-bce1-472f-ad6a-859157a69dd8" providerId="AD"/>
      </p:ext>
    </p:extLst>
  </p:cmAuthor>
  <p:cmAuthor id="2" name="Hunt Caroline" initials="HC" lastIdx="8" clrIdx="1">
    <p:extLst>
      <p:ext uri="{19B8F6BF-5375-455C-9EA6-DF929625EA0E}">
        <p15:presenceInfo xmlns:p15="http://schemas.microsoft.com/office/powerpoint/2012/main" userId="S::Caroline.Hunt@scambs.gov.uk::6d31441c-23f1-4f79-885e-6f5b96e73b84" providerId="AD"/>
      </p:ext>
    </p:extLst>
  </p:cmAuthor>
  <p:cmAuthor id="3" name="Loftus Hana" initials="LH" lastIdx="5" clrIdx="2">
    <p:extLst>
      <p:ext uri="{19B8F6BF-5375-455C-9EA6-DF929625EA0E}">
        <p15:presenceInfo xmlns:p15="http://schemas.microsoft.com/office/powerpoint/2012/main" userId="S::Hana.Loftus@scambs.gov.uk::1ec34570-65d8-417f-a1e1-78ad06967604" providerId="AD"/>
      </p:ext>
    </p:extLst>
  </p:cmAuthor>
  <p:cmAuthor id="4" name="Jonathan Dixon" initials="JD" lastIdx="6" clrIdx="3">
    <p:extLst>
      <p:ext uri="{19B8F6BF-5375-455C-9EA6-DF929625EA0E}">
        <p15:presenceInfo xmlns:p15="http://schemas.microsoft.com/office/powerpoint/2012/main" userId="S::jonathan.dixon@scambs.gov.uk::09535fa2-84e2-4450-9178-0b8acdb35c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676FD6-D5A1-43BB-9286-A58B5E01AEE7}" v="1" dt="2022-10-18T09:21:18.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0" d="100"/>
          <a:sy n="120" d="100"/>
        </p:scale>
        <p:origin x="19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Dixon" userId="09535fa2-84e2-4450-9178-0b8acdb35cdd" providerId="ADAL" clId="{46676FD6-D5A1-43BB-9286-A58B5E01AEE7}"/>
    <pc:docChg chg="custSel modSld">
      <pc:chgData name="Jonathan Dixon" userId="09535fa2-84e2-4450-9178-0b8acdb35cdd" providerId="ADAL" clId="{46676FD6-D5A1-43BB-9286-A58B5E01AEE7}" dt="2022-10-18T09:21:42.631" v="96" actId="20577"/>
      <pc:docMkLst>
        <pc:docMk/>
      </pc:docMkLst>
      <pc:sldChg chg="modSp mod">
        <pc:chgData name="Jonathan Dixon" userId="09535fa2-84e2-4450-9178-0b8acdb35cdd" providerId="ADAL" clId="{46676FD6-D5A1-43BB-9286-A58B5E01AEE7}" dt="2022-10-18T09:11:30.178" v="22" actId="20577"/>
        <pc:sldMkLst>
          <pc:docMk/>
          <pc:sldMk cId="899796958" sldId="261"/>
        </pc:sldMkLst>
        <pc:spChg chg="mod">
          <ac:chgData name="Jonathan Dixon" userId="09535fa2-84e2-4450-9178-0b8acdb35cdd" providerId="ADAL" clId="{46676FD6-D5A1-43BB-9286-A58B5E01AEE7}" dt="2022-10-18T09:11:30.178" v="22" actId="20577"/>
          <ac:spMkLst>
            <pc:docMk/>
            <pc:sldMk cId="899796958" sldId="261"/>
            <ac:spMk id="4" creationId="{C8A99882-51FB-4C34-B12F-A3E3AB55B35F}"/>
          </ac:spMkLst>
        </pc:spChg>
      </pc:sldChg>
      <pc:sldChg chg="modSp mod">
        <pc:chgData name="Jonathan Dixon" userId="09535fa2-84e2-4450-9178-0b8acdb35cdd" providerId="ADAL" clId="{46676FD6-D5A1-43BB-9286-A58B5E01AEE7}" dt="2022-10-18T09:21:42.631" v="96" actId="20577"/>
        <pc:sldMkLst>
          <pc:docMk/>
          <pc:sldMk cId="2007348649" sldId="681"/>
        </pc:sldMkLst>
        <pc:spChg chg="mod">
          <ac:chgData name="Jonathan Dixon" userId="09535fa2-84e2-4450-9178-0b8acdb35cdd" providerId="ADAL" clId="{46676FD6-D5A1-43BB-9286-A58B5E01AEE7}" dt="2022-10-18T09:21:42.631" v="96" actId="20577"/>
          <ac:spMkLst>
            <pc:docMk/>
            <pc:sldMk cId="2007348649" sldId="681"/>
            <ac:spMk id="2" creationId="{167AD392-0E3D-48BC-8FC3-026677FBE77F}"/>
          </ac:spMkLst>
        </pc:spChg>
      </pc:sldChg>
      <pc:sldChg chg="addSp delSp modSp mod">
        <pc:chgData name="Jonathan Dixon" userId="09535fa2-84e2-4450-9178-0b8acdb35cdd" providerId="ADAL" clId="{46676FD6-D5A1-43BB-9286-A58B5E01AEE7}" dt="2022-10-18T09:21:23.665" v="94" actId="207"/>
        <pc:sldMkLst>
          <pc:docMk/>
          <pc:sldMk cId="626581361" sldId="690"/>
        </pc:sldMkLst>
        <pc:spChg chg="mod">
          <ac:chgData name="Jonathan Dixon" userId="09535fa2-84e2-4450-9178-0b8acdb35cdd" providerId="ADAL" clId="{46676FD6-D5A1-43BB-9286-A58B5E01AEE7}" dt="2022-10-18T09:20:45.492" v="92" actId="20577"/>
          <ac:spMkLst>
            <pc:docMk/>
            <pc:sldMk cId="626581361" sldId="690"/>
            <ac:spMk id="5" creationId="{DF8C4505-9D49-4287-9FF4-6788A0FB5EB0}"/>
          </ac:spMkLst>
        </pc:spChg>
        <pc:spChg chg="add mod">
          <ac:chgData name="Jonathan Dixon" userId="09535fa2-84e2-4450-9178-0b8acdb35cdd" providerId="ADAL" clId="{46676FD6-D5A1-43BB-9286-A58B5E01AEE7}" dt="2022-10-18T09:21:23.665" v="94" actId="207"/>
          <ac:spMkLst>
            <pc:docMk/>
            <pc:sldMk cId="626581361" sldId="690"/>
            <ac:spMk id="7" creationId="{5B07F39E-BD41-4646-824B-49C510F2E1F7}"/>
          </ac:spMkLst>
        </pc:spChg>
        <pc:graphicFrameChg chg="del modGraphic">
          <ac:chgData name="Jonathan Dixon" userId="09535fa2-84e2-4450-9178-0b8acdb35cdd" providerId="ADAL" clId="{46676FD6-D5A1-43BB-9286-A58B5E01AEE7}" dt="2022-10-18T09:15:30.455" v="34" actId="478"/>
          <ac:graphicFrameMkLst>
            <pc:docMk/>
            <pc:sldMk cId="626581361" sldId="690"/>
            <ac:graphicFrameMk id="3" creationId="{50DE0818-8AEA-4FA7-B998-39D72F4D92E7}"/>
          </ac:graphicFrameMkLst>
        </pc:graphicFrameChg>
        <pc:picChg chg="add mod">
          <ac:chgData name="Jonathan Dixon" userId="09535fa2-84e2-4450-9178-0b8acdb35cdd" providerId="ADAL" clId="{46676FD6-D5A1-43BB-9286-A58B5E01AEE7}" dt="2022-10-18T09:16:10.496" v="87" actId="14100"/>
          <ac:picMkLst>
            <pc:docMk/>
            <pc:sldMk cId="626581361" sldId="690"/>
            <ac:picMk id="6" creationId="{F236C17D-AF43-4DE8-8E21-C58FEC6E1C8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3DC093-BE10-4B8B-9374-9B94F7C5DEFD}" type="datetimeFigureOut">
              <a:rPr lang="en-GB" smtClean="0"/>
              <a:t>18/10/2022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4E6AD2-D290-4F52-86C3-E3520C05D6CA}" type="slidenum">
              <a:rPr lang="en-GB" smtClean="0"/>
              <a:t>‹#›</a:t>
            </a:fld>
            <a:endParaRPr lang="en-GB"/>
          </a:p>
        </p:txBody>
      </p:sp>
    </p:spTree>
    <p:extLst>
      <p:ext uri="{BB962C8B-B14F-4D97-AF65-F5344CB8AC3E}">
        <p14:creationId xmlns:p14="http://schemas.microsoft.com/office/powerpoint/2010/main" val="1874382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A4E6AD2-D290-4F52-86C3-E3520C05D6CA}" type="slidenum">
              <a:rPr lang="en-GB" smtClean="0"/>
              <a:t>1</a:t>
            </a:fld>
            <a:endParaRPr lang="en-GB"/>
          </a:p>
        </p:txBody>
      </p:sp>
    </p:spTree>
    <p:extLst>
      <p:ext uri="{BB962C8B-B14F-4D97-AF65-F5344CB8AC3E}">
        <p14:creationId xmlns:p14="http://schemas.microsoft.com/office/powerpoint/2010/main" val="2081607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A4E6AD2-D290-4F52-86C3-E3520C05D6CA}" type="slidenum">
              <a:rPr lang="en-GB" smtClean="0"/>
              <a:t>5</a:t>
            </a:fld>
            <a:endParaRPr lang="en-GB"/>
          </a:p>
        </p:txBody>
      </p:sp>
    </p:spTree>
    <p:extLst>
      <p:ext uri="{BB962C8B-B14F-4D97-AF65-F5344CB8AC3E}">
        <p14:creationId xmlns:p14="http://schemas.microsoft.com/office/powerpoint/2010/main" val="3218811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9D476-A050-43A4-9DD9-3346AF1AEDD6}"/>
              </a:ext>
            </a:extLst>
          </p:cNvPr>
          <p:cNvSpPr>
            <a:spLocks noGrp="1"/>
          </p:cNvSpPr>
          <p:nvPr>
            <p:ph type="title"/>
          </p:nvPr>
        </p:nvSpPr>
        <p:spPr>
          <a:xfrm>
            <a:off x="448887" y="249383"/>
            <a:ext cx="10904913" cy="1441306"/>
          </a:xfrm>
          <a:prstGeom prst="rect">
            <a:avLst/>
          </a:prstGeom>
        </p:spPr>
        <p:txBody>
          <a:bodyPr/>
          <a:lstStyle>
            <a:lvl1pPr>
              <a:defRPr sz="2800" b="1">
                <a:solidFill>
                  <a:srgbClr val="00B050"/>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4" name="Content Placeholder 3">
            <a:extLst>
              <a:ext uri="{FF2B5EF4-FFF2-40B4-BE49-F238E27FC236}">
                <a16:creationId xmlns:a16="http://schemas.microsoft.com/office/drawing/2014/main" id="{EFC468D2-19F2-42AB-BC50-D7D7F63BD94B}"/>
              </a:ext>
            </a:extLst>
          </p:cNvPr>
          <p:cNvSpPr>
            <a:spLocks noGrp="1"/>
          </p:cNvSpPr>
          <p:nvPr>
            <p:ph sz="quarter" idx="10"/>
          </p:nvPr>
        </p:nvSpPr>
        <p:spPr>
          <a:xfrm>
            <a:off x="448887" y="1690687"/>
            <a:ext cx="11488189" cy="4917929"/>
          </a:xfrm>
          <a:prstGeom prst="rect">
            <a:avLst/>
          </a:prstGeom>
        </p:spPr>
        <p:txBody>
          <a:bodyPr/>
          <a:lstStyle>
            <a:lvl1pPr>
              <a:defRPr sz="2400" b="1">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36701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C554B-25F4-4094-90A4-F231C0A2D19A}"/>
              </a:ext>
            </a:extLst>
          </p:cNvPr>
          <p:cNvSpPr>
            <a:spLocks noGrp="1"/>
          </p:cNvSpPr>
          <p:nvPr>
            <p:ph type="title"/>
          </p:nvPr>
        </p:nvSpPr>
        <p:spPr>
          <a:xfrm>
            <a:off x="448887" y="359065"/>
            <a:ext cx="9558713" cy="897773"/>
          </a:xfrm>
          <a:prstGeom prst="rect">
            <a:avLst/>
          </a:prstGeom>
        </p:spPr>
        <p:txBody>
          <a:bodyPr/>
          <a:lstStyle>
            <a:lvl1pPr>
              <a:defRPr lang="en-GB" sz="2800" b="1" kern="1200" dirty="0">
                <a:solidFill>
                  <a:srgbClr val="3EA733"/>
                </a:solidFill>
                <a:latin typeface="Arial" panose="020B0604020202020204" pitchFamily="34" charset="0"/>
                <a:ea typeface="+mj-ea"/>
                <a:cs typeface="Arial" panose="020B0604020202020204" pitchFamily="34" charset="0"/>
              </a:defRPr>
            </a:lvl1pPr>
          </a:lstStyle>
          <a:p>
            <a:r>
              <a:rPr lang="en-US"/>
              <a:t>Click to edit Master title style</a:t>
            </a:r>
            <a:endParaRPr lang="en-GB"/>
          </a:p>
        </p:txBody>
      </p:sp>
      <p:sp>
        <p:nvSpPr>
          <p:cNvPr id="3" name="Content Placeholder 3">
            <a:extLst>
              <a:ext uri="{FF2B5EF4-FFF2-40B4-BE49-F238E27FC236}">
                <a16:creationId xmlns:a16="http://schemas.microsoft.com/office/drawing/2014/main" id="{3E5F0D51-5A08-4585-9649-50BBC3D7599B}"/>
              </a:ext>
            </a:extLst>
          </p:cNvPr>
          <p:cNvSpPr>
            <a:spLocks noGrp="1"/>
          </p:cNvSpPr>
          <p:nvPr>
            <p:ph sz="quarter" idx="10"/>
          </p:nvPr>
        </p:nvSpPr>
        <p:spPr>
          <a:xfrm>
            <a:off x="448887" y="1397001"/>
            <a:ext cx="9558713" cy="5211616"/>
          </a:xfrm>
          <a:prstGeom prst="rect">
            <a:avLst/>
          </a:prstGeom>
        </p:spPr>
        <p:txBody>
          <a:bodyPr/>
          <a:lstStyle>
            <a:lvl1pPr>
              <a:defRPr sz="2000" b="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5707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6">
            <a:lumMod val="40000"/>
            <a:lumOff val="6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159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9D476-A050-43A4-9DD9-3346AF1AEDD6}"/>
              </a:ext>
            </a:extLst>
          </p:cNvPr>
          <p:cNvSpPr>
            <a:spLocks noGrp="1"/>
          </p:cNvSpPr>
          <p:nvPr>
            <p:ph type="title"/>
          </p:nvPr>
        </p:nvSpPr>
        <p:spPr>
          <a:xfrm>
            <a:off x="448887" y="249383"/>
            <a:ext cx="10904913" cy="1441306"/>
          </a:xfrm>
          <a:prstGeom prst="rect">
            <a:avLst/>
          </a:prstGeom>
        </p:spPr>
        <p:txBody>
          <a:bodyPr/>
          <a:lstStyle>
            <a:lvl1pPr>
              <a:defRPr sz="2800" b="1">
                <a:solidFill>
                  <a:schemeClr val="tx2">
                    <a:lumMod val="60000"/>
                    <a:lumOff val="40000"/>
                  </a:schemeClr>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4" name="Content Placeholder 3">
            <a:extLst>
              <a:ext uri="{FF2B5EF4-FFF2-40B4-BE49-F238E27FC236}">
                <a16:creationId xmlns:a16="http://schemas.microsoft.com/office/drawing/2014/main" id="{EFC468D2-19F2-42AB-BC50-D7D7F63BD94B}"/>
              </a:ext>
            </a:extLst>
          </p:cNvPr>
          <p:cNvSpPr>
            <a:spLocks noGrp="1"/>
          </p:cNvSpPr>
          <p:nvPr>
            <p:ph sz="quarter" idx="10"/>
          </p:nvPr>
        </p:nvSpPr>
        <p:spPr>
          <a:xfrm>
            <a:off x="448887" y="1690687"/>
            <a:ext cx="11488189" cy="4917929"/>
          </a:xfrm>
          <a:prstGeom prst="rect">
            <a:avLst/>
          </a:prstGeom>
        </p:spPr>
        <p:txBody>
          <a:bodyPr/>
          <a:lstStyle>
            <a:lvl1pPr>
              <a:defRPr sz="2400" b="1">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8981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9D476-A050-43A4-9DD9-3346AF1AEDD6}"/>
              </a:ext>
            </a:extLst>
          </p:cNvPr>
          <p:cNvSpPr>
            <a:spLocks noGrp="1"/>
          </p:cNvSpPr>
          <p:nvPr>
            <p:ph type="title"/>
          </p:nvPr>
        </p:nvSpPr>
        <p:spPr>
          <a:xfrm>
            <a:off x="448887" y="249383"/>
            <a:ext cx="10904913" cy="1441306"/>
          </a:xfrm>
          <a:prstGeom prst="rect">
            <a:avLst/>
          </a:prstGeom>
        </p:spPr>
        <p:txBody>
          <a:bodyPr/>
          <a:lstStyle>
            <a:lvl1pPr>
              <a:defRPr sz="2800" b="1">
                <a:solidFill>
                  <a:schemeClr val="accent2">
                    <a:lumMod val="75000"/>
                  </a:schemeClr>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4" name="Content Placeholder 3">
            <a:extLst>
              <a:ext uri="{FF2B5EF4-FFF2-40B4-BE49-F238E27FC236}">
                <a16:creationId xmlns:a16="http://schemas.microsoft.com/office/drawing/2014/main" id="{EFC468D2-19F2-42AB-BC50-D7D7F63BD94B}"/>
              </a:ext>
            </a:extLst>
          </p:cNvPr>
          <p:cNvSpPr>
            <a:spLocks noGrp="1"/>
          </p:cNvSpPr>
          <p:nvPr>
            <p:ph sz="quarter" idx="10"/>
          </p:nvPr>
        </p:nvSpPr>
        <p:spPr>
          <a:xfrm>
            <a:off x="448887" y="1690687"/>
            <a:ext cx="11488189" cy="4917929"/>
          </a:xfrm>
          <a:prstGeom prst="rect">
            <a:avLst/>
          </a:prstGeom>
        </p:spPr>
        <p:txBody>
          <a:bodyPr/>
          <a:lstStyle>
            <a:lvl1pPr>
              <a:defRPr sz="2400" b="1">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3806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C0BE3F3-845A-4E4E-B8BB-40538A230832}"/>
              </a:ext>
            </a:extLst>
          </p:cNvPr>
          <p:cNvPicPr>
            <a:picLocks noChangeAspect="1"/>
          </p:cNvPicPr>
          <p:nvPr userDrawn="1"/>
        </p:nvPicPr>
        <p:blipFill>
          <a:blip r:embed="rId7"/>
          <a:stretch>
            <a:fillRect/>
          </a:stretch>
        </p:blipFill>
        <p:spPr>
          <a:xfrm>
            <a:off x="10254061" y="230188"/>
            <a:ext cx="1681301" cy="1220298"/>
          </a:xfrm>
          <a:prstGeom prst="rect">
            <a:avLst/>
          </a:prstGeom>
        </p:spPr>
      </p:pic>
    </p:spTree>
    <p:extLst>
      <p:ext uri="{BB962C8B-B14F-4D97-AF65-F5344CB8AC3E}">
        <p14:creationId xmlns:p14="http://schemas.microsoft.com/office/powerpoint/2010/main" val="2448305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8A99882-51FB-4C34-B12F-A3E3AB55B35F}"/>
              </a:ext>
            </a:extLst>
          </p:cNvPr>
          <p:cNvSpPr txBox="1">
            <a:spLocks noGrp="1"/>
          </p:cNvSpPr>
          <p:nvPr>
            <p:ph type="title" idx="4294967295"/>
          </p:nvPr>
        </p:nvSpPr>
        <p:spPr>
          <a:xfrm>
            <a:off x="1119554" y="1720515"/>
            <a:ext cx="9952892" cy="45392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3400" b="1" kern="1200">
                <a:solidFill>
                  <a:srgbClr val="16A148"/>
                </a:solidFill>
                <a:latin typeface="Arial" panose="020B0604020202020204" pitchFamily="34" charset="0"/>
                <a:ea typeface="+mj-ea"/>
                <a:cs typeface="Arial" panose="020B0604020202020204" pitchFamily="34" charset="0"/>
              </a:defRPr>
            </a:lvl1pPr>
          </a:lstStyle>
          <a:p>
            <a:pPr algn="ctr">
              <a:defRPr/>
            </a:pPr>
            <a:br>
              <a:rPr lang="en-GB" sz="3100" dirty="0"/>
            </a:br>
            <a:r>
              <a:rPr kumimoji="0" lang="en-US" sz="44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t>Greater Cambridge Local Plan</a:t>
            </a:r>
            <a:br>
              <a:rPr kumimoji="0" lang="en-US" sz="36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br>
            <a:br>
              <a:rPr kumimoji="0" lang="en-US" sz="36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br>
            <a:endParaRPr kumimoji="0" lang="en-US" sz="34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1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t>Northstowe Community Forum</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GB" sz="31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1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rPr>
              <a:t>9 November 2022</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GB" sz="34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US" sz="3400" b="1" i="0" u="none" strike="noStrike" kern="1200" cap="none" spc="0" normalizeH="0" baseline="0" noProof="0" dirty="0">
              <a:ln>
                <a:noFill/>
              </a:ln>
              <a:solidFill>
                <a:srgbClr val="16A148"/>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899796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72725-D882-4904-BA7E-66C83DC31F5A}"/>
              </a:ext>
            </a:extLst>
          </p:cNvPr>
          <p:cNvSpPr>
            <a:spLocks noGrp="1"/>
          </p:cNvSpPr>
          <p:nvPr>
            <p:ph type="title"/>
          </p:nvPr>
        </p:nvSpPr>
        <p:spPr/>
        <p:txBody>
          <a:bodyPr/>
          <a:lstStyle/>
          <a:p>
            <a:r>
              <a:rPr lang="en-GB" sz="2800" b="1" dirty="0"/>
              <a:t>What have we done so far?</a:t>
            </a:r>
            <a:br>
              <a:rPr lang="en-GB" sz="2800" b="1" dirty="0"/>
            </a:br>
            <a:endParaRPr lang="en-GB" dirty="0"/>
          </a:p>
        </p:txBody>
      </p:sp>
      <p:sp>
        <p:nvSpPr>
          <p:cNvPr id="3" name="Content Placeholder 2">
            <a:extLst>
              <a:ext uri="{FF2B5EF4-FFF2-40B4-BE49-F238E27FC236}">
                <a16:creationId xmlns:a16="http://schemas.microsoft.com/office/drawing/2014/main" id="{EA6CFD00-63EA-4F69-AD11-26CC435B0C44}"/>
              </a:ext>
            </a:extLst>
          </p:cNvPr>
          <p:cNvSpPr>
            <a:spLocks noGrp="1"/>
          </p:cNvSpPr>
          <p:nvPr>
            <p:ph sz="quarter" idx="10"/>
          </p:nvPr>
        </p:nvSpPr>
        <p:spPr>
          <a:xfrm>
            <a:off x="570603" y="1451138"/>
            <a:ext cx="6440185" cy="5211616"/>
          </a:xfrm>
        </p:spPr>
        <p:txBody>
          <a:bodyPr/>
          <a:lstStyle/>
          <a:p>
            <a:pPr marL="0" indent="0">
              <a:buNone/>
            </a:pPr>
            <a:endParaRPr lang="en-GB" dirty="0"/>
          </a:p>
          <a:p>
            <a:r>
              <a:rPr lang="en-GB" dirty="0"/>
              <a:t>First Proposals (Preferred Options) consultation held Nov-Dec 2021.</a:t>
            </a:r>
          </a:p>
          <a:p>
            <a:endParaRPr lang="en-GB" sz="1050" dirty="0"/>
          </a:p>
          <a:p>
            <a:r>
              <a:rPr lang="en-GB" dirty="0"/>
              <a:t>Representations received to the First Proposals were published June 2022.</a:t>
            </a:r>
          </a:p>
          <a:p>
            <a:endParaRPr lang="en-GB" sz="1050" dirty="0"/>
          </a:p>
          <a:p>
            <a:r>
              <a:rPr lang="en-GB" dirty="0"/>
              <a:t>Updated Greater Cambridge Local Development Scheme published August 2022 – included revised timetables for Greater Cambridge Local Plan and North East Cambridge Area Action Plan.</a:t>
            </a:r>
          </a:p>
          <a:p>
            <a:endParaRPr lang="en-GB" dirty="0"/>
          </a:p>
        </p:txBody>
      </p:sp>
      <p:pic>
        <p:nvPicPr>
          <p:cNvPr id="5" name="Picture 4">
            <a:extLst>
              <a:ext uri="{FF2B5EF4-FFF2-40B4-BE49-F238E27FC236}">
                <a16:creationId xmlns:a16="http://schemas.microsoft.com/office/drawing/2014/main" id="{D68C4DAC-6E27-4F74-BA3A-2C5A256DF2CA}"/>
              </a:ext>
            </a:extLst>
          </p:cNvPr>
          <p:cNvPicPr>
            <a:picLocks noChangeAspect="1"/>
          </p:cNvPicPr>
          <p:nvPr/>
        </p:nvPicPr>
        <p:blipFill>
          <a:blip r:embed="rId2"/>
          <a:stretch>
            <a:fillRect/>
          </a:stretch>
        </p:blipFill>
        <p:spPr>
          <a:xfrm>
            <a:off x="7296928" y="1731104"/>
            <a:ext cx="3638550" cy="4267200"/>
          </a:xfrm>
          <a:prstGeom prst="rect">
            <a:avLst/>
          </a:prstGeom>
        </p:spPr>
      </p:pic>
    </p:spTree>
    <p:extLst>
      <p:ext uri="{BB962C8B-B14F-4D97-AF65-F5344CB8AC3E}">
        <p14:creationId xmlns:p14="http://schemas.microsoft.com/office/powerpoint/2010/main" val="1883129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F8C4505-9D49-4287-9FF4-6788A0FB5EB0}"/>
              </a:ext>
            </a:extLst>
          </p:cNvPr>
          <p:cNvSpPr>
            <a:spLocks noGrp="1"/>
          </p:cNvSpPr>
          <p:nvPr>
            <p:ph type="title"/>
          </p:nvPr>
        </p:nvSpPr>
        <p:spPr>
          <a:xfrm>
            <a:off x="448887" y="452583"/>
            <a:ext cx="10904913" cy="834796"/>
          </a:xfrm>
        </p:spPr>
        <p:txBody>
          <a:bodyPr>
            <a:normAutofit/>
          </a:bodyPr>
          <a:lstStyle/>
          <a:p>
            <a:r>
              <a:rPr lang="en-GB" dirty="0"/>
              <a:t>Greater Cambridge Local Plan First Proposals 2021</a:t>
            </a:r>
          </a:p>
        </p:txBody>
      </p:sp>
      <p:sp>
        <p:nvSpPr>
          <p:cNvPr id="2" name="TextBox 1">
            <a:extLst>
              <a:ext uri="{FF2B5EF4-FFF2-40B4-BE49-F238E27FC236}">
                <a16:creationId xmlns:a16="http://schemas.microsoft.com/office/drawing/2014/main" id="{167AD392-0E3D-48BC-8FC3-026677FBE77F}"/>
              </a:ext>
            </a:extLst>
          </p:cNvPr>
          <p:cNvSpPr txBox="1"/>
          <p:nvPr/>
        </p:nvSpPr>
        <p:spPr>
          <a:xfrm>
            <a:off x="691559" y="871395"/>
            <a:ext cx="10904913" cy="1323439"/>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F236C17D-AF43-4DE8-8E21-C58FEC6E1C84}"/>
              </a:ext>
            </a:extLst>
          </p:cNvPr>
          <p:cNvPicPr>
            <a:picLocks noChangeAspect="1"/>
          </p:cNvPicPr>
          <p:nvPr/>
        </p:nvPicPr>
        <p:blipFill>
          <a:blip r:embed="rId2"/>
          <a:stretch>
            <a:fillRect/>
          </a:stretch>
        </p:blipFill>
        <p:spPr>
          <a:xfrm>
            <a:off x="1" y="1462995"/>
            <a:ext cx="9694416" cy="5296569"/>
          </a:xfrm>
          <a:prstGeom prst="rect">
            <a:avLst/>
          </a:prstGeom>
        </p:spPr>
      </p:pic>
      <p:sp>
        <p:nvSpPr>
          <p:cNvPr id="7" name="TextBox 6">
            <a:extLst>
              <a:ext uri="{FF2B5EF4-FFF2-40B4-BE49-F238E27FC236}">
                <a16:creationId xmlns:a16="http://schemas.microsoft.com/office/drawing/2014/main" id="{5B07F39E-BD41-4646-824B-49C510F2E1F7}"/>
              </a:ext>
            </a:extLst>
          </p:cNvPr>
          <p:cNvSpPr txBox="1"/>
          <p:nvPr/>
        </p:nvSpPr>
        <p:spPr>
          <a:xfrm>
            <a:off x="7784327" y="1208598"/>
            <a:ext cx="2067339" cy="1323439"/>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626581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F8C4505-9D49-4287-9FF4-6788A0FB5EB0}"/>
              </a:ext>
            </a:extLst>
          </p:cNvPr>
          <p:cNvSpPr>
            <a:spLocks noGrp="1"/>
          </p:cNvSpPr>
          <p:nvPr>
            <p:ph type="title"/>
          </p:nvPr>
        </p:nvSpPr>
        <p:spPr>
          <a:xfrm>
            <a:off x="643543" y="443705"/>
            <a:ext cx="10904913" cy="795548"/>
          </a:xfrm>
        </p:spPr>
        <p:txBody>
          <a:bodyPr>
            <a:normAutofit fontScale="90000"/>
          </a:bodyPr>
          <a:lstStyle/>
          <a:p>
            <a:r>
              <a:rPr lang="en-GB" sz="3100" b="1" dirty="0">
                <a:latin typeface="Arial" panose="020B0604020202020204" pitchFamily="34" charset="0"/>
                <a:cs typeface="Arial" panose="020B0604020202020204" pitchFamily="34" charset="0"/>
              </a:rPr>
              <a:t>What</a:t>
            </a:r>
            <a:r>
              <a:rPr lang="en-GB" sz="2800" b="1" dirty="0">
                <a:latin typeface="Arial" panose="020B0604020202020204" pitchFamily="34" charset="0"/>
                <a:cs typeface="Arial" panose="020B0604020202020204" pitchFamily="34" charset="0"/>
              </a:rPr>
              <a:t> </a:t>
            </a:r>
            <a:r>
              <a:rPr lang="en-GB" sz="3100" b="1" dirty="0">
                <a:latin typeface="Arial" panose="020B0604020202020204" pitchFamily="34" charset="0"/>
                <a:cs typeface="Arial" panose="020B0604020202020204" pitchFamily="34" charset="0"/>
              </a:rPr>
              <a:t>are the next steps?</a:t>
            </a:r>
            <a:br>
              <a:rPr lang="en-GB" sz="2800" b="1" dirty="0">
                <a:latin typeface="Arial" panose="020B0604020202020204" pitchFamily="34" charset="0"/>
                <a:cs typeface="Arial" panose="020B0604020202020204" pitchFamily="34" charset="0"/>
              </a:rPr>
            </a:br>
            <a:endParaRPr lang="en-GB" dirty="0"/>
          </a:p>
        </p:txBody>
      </p:sp>
      <p:sp>
        <p:nvSpPr>
          <p:cNvPr id="2" name="TextBox 1">
            <a:extLst>
              <a:ext uri="{FF2B5EF4-FFF2-40B4-BE49-F238E27FC236}">
                <a16:creationId xmlns:a16="http://schemas.microsoft.com/office/drawing/2014/main" id="{167AD392-0E3D-48BC-8FC3-026677FBE77F}"/>
              </a:ext>
            </a:extLst>
          </p:cNvPr>
          <p:cNvSpPr txBox="1"/>
          <p:nvPr/>
        </p:nvSpPr>
        <p:spPr>
          <a:xfrm>
            <a:off x="814137" y="1602926"/>
            <a:ext cx="10134600" cy="4062651"/>
          </a:xfrm>
          <a:prstGeom prst="rect">
            <a:avLst/>
          </a:prstGeom>
          <a:noFill/>
        </p:spPr>
        <p:txBody>
          <a:bodyPr wrap="square" lIns="91440" tIns="45720" rIns="91440" bIns="45720" rtlCol="0" anchor="t">
            <a:spAutoFit/>
          </a:bodyPr>
          <a:lstStyle/>
          <a:p>
            <a:pPr marL="0" indent="0">
              <a:buNone/>
            </a:pPr>
            <a:endParaRPr lang="en-GB"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latin typeface="Arial"/>
                <a:cs typeface="Arial"/>
              </a:rPr>
              <a:t>Series of Joint Local Planning Advisory Group meetings Oct 2022 – Mar 2023 to discuss key feedback from public consultation and seek Member views on next steps for each theme.</a:t>
            </a:r>
          </a:p>
          <a:p>
            <a:pPr marL="457200" indent="-4572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latin typeface="Arial" panose="020B0604020202020204" pitchFamily="34" charset="0"/>
                <a:cs typeface="Arial" panose="020B0604020202020204" pitchFamily="34" charset="0"/>
              </a:rPr>
              <a:t>Formal Committee Meetings in Jan 2023 to consider responses received to the GLCP Strategy and Sites and confirm the Preferred Strategy and Sites</a:t>
            </a:r>
          </a:p>
          <a:p>
            <a:pPr marL="457200" indent="-4572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000" dirty="0">
                <a:latin typeface="Arial" panose="020B0604020202020204" pitchFamily="34" charset="0"/>
                <a:cs typeface="Arial" panose="020B0604020202020204" pitchFamily="34" charset="0"/>
              </a:rPr>
              <a:t>Full draft Local Plan (Reg 18) to be considered by Members in summer 2023 and then be subject to public consultation in Autumn 2023.</a:t>
            </a:r>
          </a:p>
          <a:p>
            <a:pPr marL="457200" indent="-4572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007348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F8C4505-9D49-4287-9FF4-6788A0FB5EB0}"/>
              </a:ext>
            </a:extLst>
          </p:cNvPr>
          <p:cNvSpPr>
            <a:spLocks noGrp="1"/>
          </p:cNvSpPr>
          <p:nvPr>
            <p:ph type="title"/>
          </p:nvPr>
        </p:nvSpPr>
        <p:spPr>
          <a:xfrm>
            <a:off x="448887" y="452583"/>
            <a:ext cx="10904913" cy="1441306"/>
          </a:xfrm>
        </p:spPr>
        <p:txBody>
          <a:bodyPr>
            <a:normAutofit/>
          </a:bodyPr>
          <a:lstStyle/>
          <a:p>
            <a:r>
              <a:rPr lang="en-GB" sz="2800" b="1" dirty="0">
                <a:latin typeface="Arial" panose="020B0604020202020204" pitchFamily="34" charset="0"/>
                <a:cs typeface="Arial" panose="020B0604020202020204" pitchFamily="34" charset="0"/>
              </a:rPr>
              <a:t>What is the rest of the plan making process?</a:t>
            </a:r>
            <a:br>
              <a:rPr lang="en-GB" sz="2800" b="1" dirty="0">
                <a:latin typeface="Arial" panose="020B0604020202020204" pitchFamily="34" charset="0"/>
                <a:cs typeface="Arial" panose="020B0604020202020204" pitchFamily="34" charset="0"/>
              </a:rPr>
            </a:br>
            <a:endParaRPr lang="en-GB" dirty="0"/>
          </a:p>
        </p:txBody>
      </p:sp>
      <p:sp>
        <p:nvSpPr>
          <p:cNvPr id="2" name="TextBox 1">
            <a:extLst>
              <a:ext uri="{FF2B5EF4-FFF2-40B4-BE49-F238E27FC236}">
                <a16:creationId xmlns:a16="http://schemas.microsoft.com/office/drawing/2014/main" id="{167AD392-0E3D-48BC-8FC3-026677FBE77F}"/>
              </a:ext>
            </a:extLst>
          </p:cNvPr>
          <p:cNvSpPr txBox="1"/>
          <p:nvPr/>
        </p:nvSpPr>
        <p:spPr>
          <a:xfrm>
            <a:off x="957891" y="1173236"/>
            <a:ext cx="9997154" cy="5293757"/>
          </a:xfrm>
          <a:prstGeom prst="rect">
            <a:avLst/>
          </a:prstGeom>
          <a:noFill/>
        </p:spPr>
        <p:txBody>
          <a:bodyPr wrap="square" rtlCol="0">
            <a:spAutoFit/>
          </a:bodyPr>
          <a:lstStyle/>
          <a:p>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Consider responses to Draft GCLP consultation and need for any changes to the plan.</a:t>
            </a: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Proposed Submission (Reg 19) GCLP and NECAAP stages will await the outcome of the CWWTP DCO process – they are predicated on the Cambridge WWTP relocating and if the DCO is approved it will provide evidence that redevelopment of NEC in both plans can be delivered.</a:t>
            </a: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LDS assumes consultation on Proposed Submission plans (Reg 19) in Autumn 2024, to follow the outcome of Cambridge WWTP DCO. This will be kept under review in light of progress of DCO.</a:t>
            </a: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LDS assumes Submission to Secretary of State for independent Examination (Reg 22) in Summer/ Autumn 2025, again subject to the outcome and timing of Cambridge WWTP DCO.</a:t>
            </a:r>
          </a:p>
          <a:p>
            <a:endParaRPr lang="en-GB" dirty="0"/>
          </a:p>
        </p:txBody>
      </p:sp>
    </p:spTree>
    <p:extLst>
      <p:ext uri="{BB962C8B-B14F-4D97-AF65-F5344CB8AC3E}">
        <p14:creationId xmlns:p14="http://schemas.microsoft.com/office/powerpoint/2010/main" val="3993152452"/>
      </p:ext>
    </p:extLst>
  </p:cSld>
  <p:clrMapOvr>
    <a:masterClrMapping/>
  </p:clrMapOvr>
</p:sld>
</file>

<file path=ppt/theme/theme1.xml><?xml version="1.0" encoding="utf-8"?>
<a:theme xmlns:a="http://schemas.openxmlformats.org/drawingml/2006/main" name="Custom Design">
  <a:themeElements>
    <a:clrScheme name="Custom 1">
      <a:dk1>
        <a:sysClr val="windowText" lastClr="000000"/>
      </a:dk1>
      <a:lt1>
        <a:sysClr val="window" lastClr="FFFFFF"/>
      </a:lt1>
      <a:dk2>
        <a:srgbClr val="44546A"/>
      </a:dk2>
      <a:lt2>
        <a:srgbClr val="E7E6E6"/>
      </a:lt2>
      <a:accent1>
        <a:srgbClr val="B15784"/>
      </a:accent1>
      <a:accent2>
        <a:srgbClr val="BA8164"/>
      </a:accent2>
      <a:accent3>
        <a:srgbClr val="A5A5A5"/>
      </a:accent3>
      <a:accent4>
        <a:srgbClr val="FFC000"/>
      </a:accent4>
      <a:accent5>
        <a:srgbClr val="5B9BD5"/>
      </a:accent5>
      <a:accent6>
        <a:srgbClr val="40924E"/>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CSPS Powerpoint template" id="{89A4AA04-FF63-42DC-BE54-FC27914E8D10}" vid="{C65573F0-9CE3-409A-B8A0-F4ADA3ADFC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mage xmlns="9cf17ce6-9f37-411b-9d80-3806b0709260" xsi:nil="true"/>
    <SharedWithUsers xmlns="72047f3e-e38d-41e4-9a66-9a0d5ddcdd4b">
      <UserInfo>
        <DisplayName>Jonathan Dixon</DisplayName>
        <AccountId>47</AccountId>
        <AccountType/>
      </UserInfo>
      <UserInfo>
        <DisplayName>Stuart Morris</DisplayName>
        <AccountId>76</AccountId>
        <AccountType/>
      </UserInfo>
      <UserInfo>
        <DisplayName>Emma Davies</DisplayName>
        <AccountId>44</AccountId>
        <AccountType/>
      </UserInfo>
      <UserInfo>
        <DisplayName>Caroline Hunt</DisplayName>
        <AccountId>83</AccountId>
        <AccountType/>
      </UserInfo>
      <UserInfo>
        <DisplayName>Mihaela Stan</DisplayName>
        <AccountId>7037</AccountId>
        <AccountType/>
      </UserInfo>
    </SharedWithUsers>
    <TaxCatchAll xmlns="72047f3e-e38d-41e4-9a66-9a0d5ddcdd4b" xsi:nil="true"/>
    <IconOverlay xmlns="http://schemas.microsoft.com/sharepoint/v4" xsi:nil="true"/>
    <lcf76f155ced4ddcb4097134ff3c332f xmlns="9cf17ce6-9f37-411b-9d80-3806b070926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B2BF5CC7218648A6188497B196D90D" ma:contentTypeVersion="18" ma:contentTypeDescription="Create a new document." ma:contentTypeScope="" ma:versionID="9b07c394f0fc10e6c4e1cfb71b83a9d1">
  <xsd:schema xmlns:xsd="http://www.w3.org/2001/XMLSchema" xmlns:xs="http://www.w3.org/2001/XMLSchema" xmlns:p="http://schemas.microsoft.com/office/2006/metadata/properties" xmlns:ns2="9cf17ce6-9f37-411b-9d80-3806b0709260" xmlns:ns3="72047f3e-e38d-41e4-9a66-9a0d5ddcdd4b" xmlns:ns4="http://schemas.microsoft.com/sharepoint/v4" targetNamespace="http://schemas.microsoft.com/office/2006/metadata/properties" ma:root="true" ma:fieldsID="9bb309f55d286c985956a2c353362a85" ns2:_="" ns3:_="" ns4:_="">
    <xsd:import namespace="9cf17ce6-9f37-411b-9d80-3806b0709260"/>
    <xsd:import namespace="72047f3e-e38d-41e4-9a66-9a0d5ddcdd4b"/>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image" minOccurs="0"/>
                <xsd:element ref="ns2:MediaLengthInSeconds" minOccurs="0"/>
                <xsd:element ref="ns2:lcf76f155ced4ddcb4097134ff3c332f" minOccurs="0"/>
                <xsd:element ref="ns3:TaxCatchAll"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f17ce6-9f37-411b-9d80-3806b0709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image" ma:index="20" nillable="true" ma:displayName="image" ma:format="Thumbnail" ma:internalName="image">
      <xsd:simpleType>
        <xsd:restriction base="dms:Unknow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db97ddb5-ea2d-41f4-9e8e-bc0c5aea452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047f3e-e38d-41e4-9a66-9a0d5ddcdd4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4425884-e481-45eb-adb4-5ef6875f539b}" ma:internalName="TaxCatchAll" ma:showField="CatchAllData" ma:web="72047f3e-e38d-41e4-9a66-9a0d5ddcdd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E26DBA-E9E3-447D-BE38-3391D2243A41}">
  <ds:schemaRefs>
    <ds:schemaRef ds:uri="http://schemas.microsoft.com/office/2006/documentManagement/types"/>
    <ds:schemaRef ds:uri="http://schemas.microsoft.com/office/2006/metadata/properties"/>
    <ds:schemaRef ds:uri="http://purl.org/dc/elements/1.1/"/>
    <ds:schemaRef ds:uri="http://schemas.microsoft.com/sharepoint/v4"/>
    <ds:schemaRef ds:uri="9cf17ce6-9f37-411b-9d80-3806b0709260"/>
    <ds:schemaRef ds:uri="http://schemas.microsoft.com/office/infopath/2007/PartnerControls"/>
    <ds:schemaRef ds:uri="http://purl.org/dc/terms/"/>
    <ds:schemaRef ds:uri="http://schemas.openxmlformats.org/package/2006/metadata/core-properties"/>
    <ds:schemaRef ds:uri="72047f3e-e38d-41e4-9a66-9a0d5ddcdd4b"/>
    <ds:schemaRef ds:uri="http://www.w3.org/XML/1998/namespace"/>
    <ds:schemaRef ds:uri="http://purl.org/dc/dcmitype/"/>
  </ds:schemaRefs>
</ds:datastoreItem>
</file>

<file path=customXml/itemProps2.xml><?xml version="1.0" encoding="utf-8"?>
<ds:datastoreItem xmlns:ds="http://schemas.openxmlformats.org/officeDocument/2006/customXml" ds:itemID="{149479CE-BB08-46C0-9ABE-8B46FAA2FF46}">
  <ds:schemaRefs>
    <ds:schemaRef ds:uri="http://schemas.microsoft.com/sharepoint/v3/contenttype/forms"/>
  </ds:schemaRefs>
</ds:datastoreItem>
</file>

<file path=customXml/itemProps3.xml><?xml version="1.0" encoding="utf-8"?>
<ds:datastoreItem xmlns:ds="http://schemas.openxmlformats.org/officeDocument/2006/customXml" ds:itemID="{677C63B5-65FB-4E37-B3B9-A5394DBE2BA0}">
  <ds:schemaRefs>
    <ds:schemaRef ds:uri="72047f3e-e38d-41e4-9a66-9a0d5ddcdd4b"/>
    <ds:schemaRef ds:uri="9cf17ce6-9f37-411b-9d80-3806b07092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49</TotalTime>
  <Words>310</Words>
  <Application>Microsoft Office PowerPoint</Application>
  <PresentationFormat>Widescreen</PresentationFormat>
  <Paragraphs>33</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Custom Design</vt:lpstr>
      <vt:lpstr> Greater Cambridge Local Plan   Northstowe Community Forum  9 November 2022  </vt:lpstr>
      <vt:lpstr>What have we done so far? </vt:lpstr>
      <vt:lpstr>Greater Cambridge Local Plan First Proposals 2021</vt:lpstr>
      <vt:lpstr>What are the next steps? </vt:lpstr>
      <vt:lpstr>What is the rest of the plan making process?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net zero carbon policies</dc:title>
  <dc:creator>Emma Davies</dc:creator>
  <cp:lastModifiedBy>Jonathan Dixon</cp:lastModifiedBy>
  <cp:revision>3</cp:revision>
  <dcterms:created xsi:type="dcterms:W3CDTF">2021-04-15T08:25:10Z</dcterms:created>
  <dcterms:modified xsi:type="dcterms:W3CDTF">2022-10-18T09:21:50Z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0x01010069B2BF5CC7218648A6188497B196D90D</vt:lpwstr>
  </property>
  <property fmtid="{D5CDD505-2E9C-101B-9397-08002B2CF9AE}" pid="3" name="MediaServiceImageTags">
    <vt:lpwstr/>
  </property>
</Properties>
</file>