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257677" y="6608597"/>
            <a:ext cx="8602345" cy="5080"/>
          </a:xfrm>
          <a:custGeom>
            <a:avLst/>
            <a:gdLst/>
            <a:ahLst/>
            <a:cxnLst/>
            <a:rect l="l" t="t" r="r" b="b"/>
            <a:pathLst>
              <a:path w="8602345" h="5079">
                <a:moveTo>
                  <a:pt x="0" y="0"/>
                </a:moveTo>
                <a:lnTo>
                  <a:pt x="8602217" y="0"/>
                </a:lnTo>
                <a:lnTo>
                  <a:pt x="8602217" y="4572"/>
                </a:lnTo>
                <a:lnTo>
                  <a:pt x="0" y="4572"/>
                </a:lnTo>
                <a:lnTo>
                  <a:pt x="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478516" y="6488212"/>
            <a:ext cx="1395095" cy="147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585858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Alison.Revell@cambridgeshire.gov.uk" TargetMode="External"/><Relationship Id="rId2" Type="http://schemas.openxmlformats.org/officeDocument/2006/relationships/hyperlink" Target="mailto:alan.fitz@cambridgeshire.gov.uk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cenorthstoweec@kier.co.uk" TargetMode="External"/><Relationship Id="rId4" Type="http://schemas.openxmlformats.org/officeDocument/2006/relationships/hyperlink" Target="mailto:Simon.Carter@atkinsgloba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577" y="128672"/>
            <a:ext cx="2118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COMMUNITY</a:t>
            </a:r>
            <a:r>
              <a:rPr sz="1400" spc="3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E46C0A"/>
                </a:solidFill>
                <a:latin typeface="Tahoma"/>
                <a:cs typeface="Tahoma"/>
              </a:rPr>
              <a:t>FORUM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NORTHSTOWE</a:t>
            </a:r>
            <a:r>
              <a:rPr sz="1400" spc="7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0" dirty="0">
                <a:solidFill>
                  <a:srgbClr val="E46C0A"/>
                </a:solidFill>
                <a:latin typeface="Tahoma"/>
                <a:cs typeface="Tahoma"/>
              </a:rPr>
              <a:t>:</a:t>
            </a:r>
            <a:r>
              <a:rPr sz="1400" spc="6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PHASE</a:t>
            </a:r>
            <a:r>
              <a:rPr sz="1400" spc="6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E46C0A"/>
                </a:solidFill>
                <a:latin typeface="Tahoma"/>
                <a:cs typeface="Tahoma"/>
              </a:rPr>
              <a:t>2: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2309" y="1033559"/>
            <a:ext cx="921575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265">
              <a:lnSpc>
                <a:spcPct val="114999"/>
              </a:lnSpc>
              <a:spcBef>
                <a:spcPts val="100"/>
              </a:spcBef>
              <a:buFont typeface="Verdana"/>
              <a:buChar char="•"/>
              <a:tabLst>
                <a:tab pos="354965" algn="l"/>
                <a:tab pos="355600" algn="l"/>
              </a:tabLst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2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first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primary</a:t>
            </a:r>
            <a:r>
              <a:rPr sz="1200" spc="1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</a:t>
            </a:r>
            <a:r>
              <a:rPr sz="1200" spc="2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z="12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Northstowe,</a:t>
            </a:r>
            <a:r>
              <a:rPr sz="1200" spc="2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Pathfinder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CE</a:t>
            </a:r>
            <a:r>
              <a:rPr sz="1200" spc="2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Primary</a:t>
            </a:r>
            <a:r>
              <a:rPr sz="1200" spc="1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</a:t>
            </a:r>
            <a:r>
              <a:rPr sz="1200" spc="22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sz="1200" spc="2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managed</a:t>
            </a:r>
            <a:r>
              <a:rPr sz="1200" spc="2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Diocese</a:t>
            </a:r>
            <a:r>
              <a:rPr sz="1200" spc="2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200" spc="2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Ely</a:t>
            </a:r>
            <a:r>
              <a:rPr sz="1200" spc="2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585858"/>
                </a:solidFill>
                <a:latin typeface="Calibri"/>
                <a:cs typeface="Calibri"/>
              </a:rPr>
              <a:t>Multi-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Academy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Trust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Board</a:t>
            </a:r>
            <a:r>
              <a:rPr sz="1200" spc="2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of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Education.</a:t>
            </a:r>
            <a:r>
              <a:rPr sz="1200" spc="2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2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</a:t>
            </a:r>
            <a:r>
              <a:rPr sz="1200" spc="2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has</a:t>
            </a:r>
            <a:r>
              <a:rPr sz="1200" spc="2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630</a:t>
            </a:r>
            <a:r>
              <a:rPr sz="1200" spc="2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primary</a:t>
            </a:r>
            <a:r>
              <a:rPr sz="1200" spc="2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places,</a:t>
            </a:r>
            <a:r>
              <a:rPr sz="1200" spc="2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offers</a:t>
            </a:r>
            <a:r>
              <a:rPr sz="1200" spc="22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60</a:t>
            </a:r>
            <a:r>
              <a:rPr sz="1200" spc="2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45" dirty="0">
                <a:solidFill>
                  <a:srgbClr val="585858"/>
                </a:solidFill>
                <a:latin typeface="Calibri"/>
                <a:cs typeface="Calibri"/>
              </a:rPr>
              <a:t>pre-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</a:t>
            </a:r>
            <a:r>
              <a:rPr sz="1200" spc="2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sz="1200" spc="2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200" spc="2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r>
              <a:rPr sz="1200" spc="22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out-of-school</a:t>
            </a:r>
            <a:r>
              <a:rPr sz="1200" spc="2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club.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2309" y="1661778"/>
            <a:ext cx="95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585858"/>
                </a:solidFill>
                <a:latin typeface="Verdana"/>
                <a:cs typeface="Verdana"/>
              </a:rPr>
              <a:t>•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5210" y="1637063"/>
            <a:ext cx="9107170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first</a:t>
            </a:r>
            <a:r>
              <a:rPr sz="1200" spc="2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secondary</a:t>
            </a:r>
            <a:r>
              <a:rPr sz="1200" spc="2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school,</a:t>
            </a:r>
            <a:r>
              <a:rPr sz="1200" spc="25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Northstowe</a:t>
            </a:r>
            <a:r>
              <a:rPr sz="1200" spc="2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Secondary</a:t>
            </a:r>
            <a:r>
              <a:rPr sz="1200" spc="1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College,</a:t>
            </a:r>
            <a:r>
              <a:rPr sz="1200" spc="2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sz="1200" spc="22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run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200" spc="1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Meridian</a:t>
            </a:r>
            <a:r>
              <a:rPr sz="1200" spc="2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Trust.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2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</a:t>
            </a:r>
            <a:r>
              <a:rPr sz="1200" spc="2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opened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sz="1200" spc="2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600</a:t>
            </a:r>
            <a:r>
              <a:rPr sz="1200" spc="2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pupils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aged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585858"/>
                </a:solidFill>
                <a:latin typeface="Calibri"/>
                <a:cs typeface="Calibri"/>
              </a:rPr>
              <a:t>11-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16</a:t>
            </a:r>
            <a:r>
              <a:rPr sz="1200" spc="2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in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its</a:t>
            </a:r>
            <a:r>
              <a:rPr sz="1200" spc="1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first</a:t>
            </a:r>
            <a:r>
              <a:rPr sz="1200" spc="1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phase</a:t>
            </a:r>
            <a:r>
              <a:rPr sz="1200" spc="1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200" spc="1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will</a:t>
            </a:r>
            <a:r>
              <a:rPr sz="1200" spc="1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extended</a:t>
            </a:r>
            <a:r>
              <a:rPr sz="1200" spc="1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z="1200" spc="1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phase</a:t>
            </a:r>
            <a:r>
              <a:rPr sz="1200" spc="1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1200" spc="2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1,200</a:t>
            </a:r>
            <a:r>
              <a:rPr sz="1200" spc="22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sz="1200" spc="1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from</a:t>
            </a:r>
            <a:r>
              <a:rPr sz="1200" spc="1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September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2024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200" spc="1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finally</a:t>
            </a:r>
            <a:r>
              <a:rPr sz="1200" spc="1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200" spc="2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1,800</a:t>
            </a:r>
            <a:r>
              <a:rPr sz="1200" spc="2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pupils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2309" y="2240567"/>
            <a:ext cx="954087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265">
              <a:lnSpc>
                <a:spcPct val="114999"/>
              </a:lnSpc>
              <a:spcBef>
                <a:spcPts val="100"/>
              </a:spcBef>
              <a:buFont typeface="Verdana"/>
              <a:buChar char="•"/>
              <a:tabLst>
                <a:tab pos="354965" algn="l"/>
                <a:tab pos="355600" algn="l"/>
              </a:tabLst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Also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from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September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2024,</a:t>
            </a:r>
            <a:r>
              <a:rPr sz="1200" spc="3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Northstowe</a:t>
            </a:r>
            <a:r>
              <a:rPr sz="1200" spc="2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Secondary</a:t>
            </a:r>
            <a:r>
              <a:rPr sz="1200" spc="1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College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will</a:t>
            </a:r>
            <a:r>
              <a:rPr sz="1200" spc="2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extend</a:t>
            </a:r>
            <a:r>
              <a:rPr sz="1200" spc="2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its</a:t>
            </a:r>
            <a:r>
              <a:rPr sz="1200" spc="2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age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range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with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facilities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200" spc="2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offer</a:t>
            </a:r>
            <a:r>
              <a:rPr sz="1200" spc="2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200" spc="2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78</a:t>
            </a:r>
            <a:r>
              <a:rPr sz="1200" spc="2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early</a:t>
            </a:r>
            <a:r>
              <a:rPr sz="1200" spc="2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years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places,</a:t>
            </a:r>
            <a:r>
              <a:rPr sz="1200" spc="2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630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primary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sz="1200" spc="2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200" spc="1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400</a:t>
            </a:r>
            <a:r>
              <a:rPr sz="1200" spc="2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sixth</a:t>
            </a:r>
            <a:r>
              <a:rPr sz="1200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form</a:t>
            </a:r>
            <a:r>
              <a:rPr sz="1200" spc="2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places.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2309" y="2868786"/>
            <a:ext cx="95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585858"/>
                </a:solidFill>
                <a:latin typeface="Verdana"/>
                <a:cs typeface="Verdana"/>
              </a:rPr>
              <a:t>•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5210" y="2844071"/>
            <a:ext cx="9098915" cy="86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early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years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provision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offered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at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Northstowe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Secondary</a:t>
            </a:r>
            <a:r>
              <a:rPr sz="12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College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will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commissioned through</a:t>
            </a:r>
            <a:r>
              <a:rPr sz="12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Council’s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Pseudo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Dynamic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Purchasing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System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(PDPS).</a:t>
            </a:r>
            <a:r>
              <a:rPr sz="1200" spc="229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Council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considering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whether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it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should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full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day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care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another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pre-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school.</a:t>
            </a:r>
            <a:r>
              <a:rPr sz="1200" spc="2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setting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will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offer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full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range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funded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entitlements,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including</a:t>
            </a:r>
            <a:r>
              <a:rPr sz="12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both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universal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(15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hours)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extended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entitlement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(30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hours)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funded</a:t>
            </a:r>
            <a:r>
              <a:rPr sz="12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places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olds, who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meet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government’s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 eligibility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criteria.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2309" y="3895886"/>
            <a:ext cx="944499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265">
              <a:lnSpc>
                <a:spcPct val="114999"/>
              </a:lnSpc>
              <a:spcBef>
                <a:spcPts val="100"/>
              </a:spcBef>
              <a:buFont typeface="Verdana"/>
              <a:buChar char="•"/>
              <a:tabLst>
                <a:tab pos="354965" algn="l"/>
                <a:tab pos="355600" algn="l"/>
              </a:tabLst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current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plan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open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primary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phase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Northstowe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Secondary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College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with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one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class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Reception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(Age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4+).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will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help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minimise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impact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surrounding</a:t>
            </a:r>
            <a:r>
              <a:rPr sz="12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schools</a:t>
            </a:r>
            <a:r>
              <a:rPr sz="12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ensure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that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there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is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sufficient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capacity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for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residents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on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new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development.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Council will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work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in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collaboration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with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Trust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monitor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growth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its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first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few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years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so that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can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adjusted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accordingly.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2309" y="4734416"/>
            <a:ext cx="95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585858"/>
                </a:solidFill>
                <a:latin typeface="Verdana"/>
                <a:cs typeface="Verdana"/>
              </a:rPr>
              <a:t>•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5210" y="4737133"/>
            <a:ext cx="69856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Martin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Bacon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Academy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also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run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Meridian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Trust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provides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120 places for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children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aged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3-19 with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SEND.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309" y="5102893"/>
            <a:ext cx="932624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265">
              <a:lnSpc>
                <a:spcPct val="114999"/>
              </a:lnSpc>
              <a:spcBef>
                <a:spcPts val="100"/>
              </a:spcBef>
              <a:buFont typeface="Verdana"/>
              <a:buChar char="•"/>
              <a:tabLst>
                <a:tab pos="354965" algn="l"/>
                <a:tab pos="355600" algn="l"/>
              </a:tabLst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Further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schools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will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built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as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housing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development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progresses.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Forecasts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currently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suggest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total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six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primary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schools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one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secondary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school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will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required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serve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development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but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this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will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be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kept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under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review.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1"/>
            <a:ext cx="12192000" cy="6858000"/>
            <a:chOff x="0" y="-1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3257677" y="6608597"/>
              <a:ext cx="8602345" cy="5080"/>
            </a:xfrm>
            <a:custGeom>
              <a:avLst/>
              <a:gdLst/>
              <a:ahLst/>
              <a:cxnLst/>
              <a:rect l="l" t="t" r="r" b="b"/>
              <a:pathLst>
                <a:path w="8602345" h="5079">
                  <a:moveTo>
                    <a:pt x="0" y="0"/>
                  </a:moveTo>
                  <a:lnTo>
                    <a:pt x="8602217" y="0"/>
                  </a:lnTo>
                  <a:lnTo>
                    <a:pt x="860221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577" y="128672"/>
            <a:ext cx="641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r>
              <a:rPr sz="1400" spc="-9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641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r>
              <a:rPr sz="1400" spc="-9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75236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641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r>
              <a:rPr sz="1400" spc="-9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641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r>
              <a:rPr sz="1400" spc="-9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5068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MASTERPLAN</a:t>
            </a:r>
            <a:r>
              <a:rPr sz="1400" spc="7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0" dirty="0">
                <a:solidFill>
                  <a:srgbClr val="E46C0A"/>
                </a:solidFill>
                <a:latin typeface="Tahoma"/>
                <a:cs typeface="Tahoma"/>
              </a:rPr>
              <a:t>:</a:t>
            </a:r>
            <a:r>
              <a:rPr sz="1400" spc="11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00940" y="2685478"/>
            <a:ext cx="866140" cy="1045844"/>
            <a:chOff x="6000940" y="2685478"/>
            <a:chExt cx="866140" cy="1045844"/>
          </a:xfrm>
        </p:grpSpPr>
        <p:sp>
          <p:nvSpPr>
            <p:cNvPr id="5" name="object 5"/>
            <p:cNvSpPr/>
            <p:nvPr/>
          </p:nvSpPr>
          <p:spPr>
            <a:xfrm>
              <a:off x="6024753" y="2709290"/>
              <a:ext cx="818515" cy="998219"/>
            </a:xfrm>
            <a:custGeom>
              <a:avLst/>
              <a:gdLst/>
              <a:ahLst/>
              <a:cxnLst/>
              <a:rect l="l" t="t" r="r" b="b"/>
              <a:pathLst>
                <a:path w="818515" h="998220">
                  <a:moveTo>
                    <a:pt x="543686" y="0"/>
                  </a:moveTo>
                  <a:lnTo>
                    <a:pt x="241045" y="22479"/>
                  </a:lnTo>
                  <a:lnTo>
                    <a:pt x="246633" y="78486"/>
                  </a:lnTo>
                  <a:lnTo>
                    <a:pt x="0" y="84074"/>
                  </a:lnTo>
                  <a:lnTo>
                    <a:pt x="0" y="403733"/>
                  </a:lnTo>
                  <a:lnTo>
                    <a:pt x="162559" y="998220"/>
                  </a:lnTo>
                  <a:lnTo>
                    <a:pt x="454025" y="981456"/>
                  </a:lnTo>
                  <a:lnTo>
                    <a:pt x="459612" y="902843"/>
                  </a:lnTo>
                  <a:lnTo>
                    <a:pt x="779144" y="886079"/>
                  </a:lnTo>
                  <a:lnTo>
                    <a:pt x="818388" y="527177"/>
                  </a:lnTo>
                  <a:lnTo>
                    <a:pt x="543686" y="0"/>
                  </a:lnTo>
                  <a:close/>
                </a:path>
              </a:pathLst>
            </a:custGeom>
            <a:solidFill>
              <a:srgbClr val="F2DCDB">
                <a:alpha val="454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24753" y="2709290"/>
              <a:ext cx="818515" cy="998219"/>
            </a:xfrm>
            <a:custGeom>
              <a:avLst/>
              <a:gdLst/>
              <a:ahLst/>
              <a:cxnLst/>
              <a:rect l="l" t="t" r="r" b="b"/>
              <a:pathLst>
                <a:path w="818515" h="998220">
                  <a:moveTo>
                    <a:pt x="162559" y="998220"/>
                  </a:moveTo>
                  <a:lnTo>
                    <a:pt x="0" y="403733"/>
                  </a:lnTo>
                  <a:lnTo>
                    <a:pt x="0" y="84074"/>
                  </a:lnTo>
                  <a:lnTo>
                    <a:pt x="246633" y="78486"/>
                  </a:lnTo>
                  <a:lnTo>
                    <a:pt x="241045" y="22479"/>
                  </a:lnTo>
                  <a:lnTo>
                    <a:pt x="543686" y="0"/>
                  </a:lnTo>
                  <a:lnTo>
                    <a:pt x="818388" y="527177"/>
                  </a:lnTo>
                  <a:lnTo>
                    <a:pt x="818388" y="527177"/>
                  </a:lnTo>
                  <a:lnTo>
                    <a:pt x="162559" y="998220"/>
                  </a:lnTo>
                  <a:close/>
                </a:path>
              </a:pathLst>
            </a:custGeom>
            <a:ln w="476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8305" y="-1"/>
            <a:ext cx="9741407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28867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SECONDARY</a:t>
            </a:r>
            <a:r>
              <a:rPr sz="1400" spc="13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E46C0A"/>
                </a:solidFill>
                <a:latin typeface="Tahoma"/>
                <a:cs typeface="Tahoma"/>
              </a:rPr>
              <a:t>SCHOOL</a:t>
            </a:r>
            <a:r>
              <a:rPr sz="1400" spc="13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EXTENSION: </a:t>
            </a: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A6A6A6"/>
                </a:solidFill>
                <a:latin typeface="Tahoma"/>
                <a:cs typeface="Tahoma"/>
              </a:rPr>
              <a:t>GF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9350" y="-1"/>
            <a:ext cx="9763506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28867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SECONDARY</a:t>
            </a:r>
            <a:r>
              <a:rPr sz="1400" spc="13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E46C0A"/>
                </a:solidFill>
                <a:latin typeface="Tahoma"/>
                <a:cs typeface="Tahoma"/>
              </a:rPr>
              <a:t>SCHOOL</a:t>
            </a:r>
            <a:r>
              <a:rPr sz="1400" spc="13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EXTENSION: </a:t>
            </a: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A6A6A6"/>
                </a:solidFill>
                <a:latin typeface="Tahoma"/>
                <a:cs typeface="Tahoma"/>
              </a:rPr>
              <a:t>FF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6583" y="-1"/>
            <a:ext cx="980313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28867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SECONDARY</a:t>
            </a:r>
            <a:r>
              <a:rPr sz="1400" spc="13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E46C0A"/>
                </a:solidFill>
                <a:latin typeface="Tahoma"/>
                <a:cs typeface="Tahoma"/>
              </a:rPr>
              <a:t>SCHOOL</a:t>
            </a:r>
            <a:r>
              <a:rPr sz="1400" spc="13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EXTENSION: </a:t>
            </a: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A6A6A6"/>
                </a:solidFill>
                <a:latin typeface="Tahoma"/>
                <a:cs typeface="Tahoma"/>
              </a:rPr>
              <a:t>SECOND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8305" y="-1"/>
            <a:ext cx="9743693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28867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SECONDARY</a:t>
            </a:r>
            <a:r>
              <a:rPr sz="1400" spc="13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E46C0A"/>
                </a:solidFill>
                <a:latin typeface="Tahoma"/>
                <a:cs typeface="Tahoma"/>
              </a:rPr>
              <a:t>SCHOOL</a:t>
            </a:r>
            <a:r>
              <a:rPr sz="1400" spc="13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EXTENSION: </a:t>
            </a: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A6A6A6"/>
                </a:solidFill>
                <a:latin typeface="Tahoma"/>
                <a:cs typeface="Tahoma"/>
              </a:rPr>
              <a:t>ROOF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8117" y="-1"/>
            <a:ext cx="9723881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28867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SECONDARY</a:t>
            </a:r>
            <a:r>
              <a:rPr sz="1400" spc="13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E46C0A"/>
                </a:solidFill>
                <a:latin typeface="Tahoma"/>
                <a:cs typeface="Tahoma"/>
              </a:rPr>
              <a:t>SCHOOL</a:t>
            </a:r>
            <a:r>
              <a:rPr sz="1400" spc="13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EXTENSION: </a:t>
            </a:r>
            <a:r>
              <a:rPr sz="1400" spc="-10" dirty="0">
                <a:solidFill>
                  <a:srgbClr val="A6A6A6"/>
                </a:solidFill>
                <a:latin typeface="Tahoma"/>
                <a:cs typeface="Tahoma"/>
              </a:rPr>
              <a:t>ELEVATIONS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57677" y="6608597"/>
            <a:ext cx="8602345" cy="5080"/>
          </a:xfrm>
          <a:custGeom>
            <a:avLst/>
            <a:gdLst/>
            <a:ahLst/>
            <a:cxnLst/>
            <a:rect l="l" t="t" r="r" b="b"/>
            <a:pathLst>
              <a:path w="8602345" h="5079">
                <a:moveTo>
                  <a:pt x="0" y="0"/>
                </a:moveTo>
                <a:lnTo>
                  <a:pt x="8602217" y="0"/>
                </a:lnTo>
                <a:lnTo>
                  <a:pt x="8602217" y="4572"/>
                </a:lnTo>
                <a:lnTo>
                  <a:pt x="0" y="4572"/>
                </a:lnTo>
                <a:lnTo>
                  <a:pt x="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577" y="128672"/>
            <a:ext cx="18402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URBAN</a:t>
            </a:r>
            <a:r>
              <a:rPr sz="1400" spc="9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DESIGN</a:t>
            </a:r>
            <a:r>
              <a:rPr sz="1400" spc="10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E46C0A"/>
                </a:solidFill>
                <a:latin typeface="Tahoma"/>
                <a:cs typeface="Tahoma"/>
              </a:rPr>
              <a:t>: </a:t>
            </a:r>
            <a:r>
              <a:rPr sz="1400" spc="-30" dirty="0">
                <a:solidFill>
                  <a:srgbClr val="A6A6A6"/>
                </a:solidFill>
                <a:latin typeface="Tahoma"/>
                <a:cs typeface="Tahoma"/>
              </a:rPr>
              <a:t>WIDER</a:t>
            </a:r>
            <a:r>
              <a:rPr sz="1400" spc="-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A6A6A6"/>
                </a:solidFill>
                <a:latin typeface="Tahoma"/>
                <a:cs typeface="Tahoma"/>
              </a:rPr>
              <a:t>CONTEXT </a:t>
            </a:r>
            <a:r>
              <a:rPr sz="1400" spc="50" dirty="0">
                <a:solidFill>
                  <a:srgbClr val="A6A6A6"/>
                </a:solidFill>
                <a:latin typeface="Tahoma"/>
                <a:cs typeface="Tahoma"/>
              </a:rPr>
              <a:t>PHASE</a:t>
            </a:r>
            <a:r>
              <a:rPr sz="1400" spc="-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5" dirty="0">
                <a:solidFill>
                  <a:srgbClr val="A6A6A6"/>
                </a:solidFill>
                <a:latin typeface="Tahoma"/>
                <a:cs typeface="Tahoma"/>
              </a:rPr>
              <a:t>1: </a:t>
            </a:r>
            <a:r>
              <a:rPr sz="1400" spc="-10" dirty="0">
                <a:solidFill>
                  <a:srgbClr val="A6A6A6"/>
                </a:solidFill>
                <a:latin typeface="Tahoma"/>
                <a:cs typeface="Tahoma"/>
              </a:rPr>
              <a:t>EXISTING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SECONDARY</a:t>
            </a:r>
            <a:r>
              <a:rPr sz="1400" spc="3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A6A6A6"/>
                </a:solidFill>
                <a:latin typeface="Tahoma"/>
                <a:cs typeface="Tahoma"/>
              </a:rPr>
              <a:t>SCHOOL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82696" y="397001"/>
            <a:ext cx="8714231" cy="22646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9271" y="2874264"/>
            <a:ext cx="5544312" cy="28971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7756" y="2798064"/>
            <a:ext cx="2714243" cy="330098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" y="0"/>
            <a:ext cx="1216914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5068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MASTERPLAN</a:t>
            </a:r>
            <a:r>
              <a:rPr sz="1400" spc="7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0" dirty="0">
                <a:solidFill>
                  <a:srgbClr val="E46C0A"/>
                </a:solidFill>
                <a:latin typeface="Tahoma"/>
                <a:cs typeface="Tahoma"/>
              </a:rPr>
              <a:t>:</a:t>
            </a:r>
            <a:r>
              <a:rPr sz="1400" spc="11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7400" y="2282380"/>
            <a:ext cx="3071495" cy="1085850"/>
            <a:chOff x="537400" y="2282380"/>
            <a:chExt cx="3071495" cy="1085850"/>
          </a:xfrm>
        </p:grpSpPr>
        <p:sp>
          <p:nvSpPr>
            <p:cNvPr id="5" name="object 5"/>
            <p:cNvSpPr/>
            <p:nvPr/>
          </p:nvSpPr>
          <p:spPr>
            <a:xfrm>
              <a:off x="561212" y="2306192"/>
              <a:ext cx="3023870" cy="1038225"/>
            </a:xfrm>
            <a:custGeom>
              <a:avLst/>
              <a:gdLst/>
              <a:ahLst/>
              <a:cxnLst/>
              <a:rect l="l" t="t" r="r" b="b"/>
              <a:pathLst>
                <a:path w="3023870" h="1038225">
                  <a:moveTo>
                    <a:pt x="1175905" y="544195"/>
                  </a:moveTo>
                  <a:lnTo>
                    <a:pt x="774192" y="544195"/>
                  </a:lnTo>
                  <a:lnTo>
                    <a:pt x="403898" y="639572"/>
                  </a:lnTo>
                  <a:lnTo>
                    <a:pt x="459994" y="785368"/>
                  </a:lnTo>
                  <a:lnTo>
                    <a:pt x="869442" y="1037844"/>
                  </a:lnTo>
                  <a:lnTo>
                    <a:pt x="1436116" y="835914"/>
                  </a:lnTo>
                  <a:lnTo>
                    <a:pt x="1368806" y="661924"/>
                  </a:lnTo>
                  <a:lnTo>
                    <a:pt x="1175905" y="544195"/>
                  </a:lnTo>
                  <a:close/>
                </a:path>
                <a:path w="3023870" h="1038225">
                  <a:moveTo>
                    <a:pt x="1144397" y="44831"/>
                  </a:moveTo>
                  <a:lnTo>
                    <a:pt x="774192" y="61722"/>
                  </a:lnTo>
                  <a:lnTo>
                    <a:pt x="689990" y="123444"/>
                  </a:lnTo>
                  <a:lnTo>
                    <a:pt x="370243" y="129032"/>
                  </a:lnTo>
                  <a:lnTo>
                    <a:pt x="0" y="342265"/>
                  </a:lnTo>
                  <a:lnTo>
                    <a:pt x="185115" y="617093"/>
                  </a:lnTo>
                  <a:lnTo>
                    <a:pt x="774192" y="544195"/>
                  </a:lnTo>
                  <a:lnTo>
                    <a:pt x="1175905" y="544195"/>
                  </a:lnTo>
                  <a:lnTo>
                    <a:pt x="1166748" y="538607"/>
                  </a:lnTo>
                  <a:lnTo>
                    <a:pt x="1239773" y="499237"/>
                  </a:lnTo>
                  <a:lnTo>
                    <a:pt x="2866516" y="426339"/>
                  </a:lnTo>
                  <a:lnTo>
                    <a:pt x="3023615" y="213233"/>
                  </a:lnTo>
                  <a:lnTo>
                    <a:pt x="2980235" y="95377"/>
                  </a:lnTo>
                  <a:lnTo>
                    <a:pt x="1138809" y="95377"/>
                  </a:lnTo>
                  <a:lnTo>
                    <a:pt x="1144397" y="44831"/>
                  </a:lnTo>
                  <a:close/>
                </a:path>
                <a:path w="3023870" h="1038225">
                  <a:moveTo>
                    <a:pt x="2945129" y="0"/>
                  </a:moveTo>
                  <a:lnTo>
                    <a:pt x="1138809" y="95377"/>
                  </a:lnTo>
                  <a:lnTo>
                    <a:pt x="2980235" y="95377"/>
                  </a:lnTo>
                  <a:lnTo>
                    <a:pt x="2945129" y="0"/>
                  </a:lnTo>
                  <a:close/>
                </a:path>
              </a:pathLst>
            </a:custGeom>
            <a:solidFill>
              <a:srgbClr val="F2DCDB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1212" y="2306192"/>
              <a:ext cx="3023870" cy="1038225"/>
            </a:xfrm>
            <a:custGeom>
              <a:avLst/>
              <a:gdLst/>
              <a:ahLst/>
              <a:cxnLst/>
              <a:rect l="l" t="t" r="r" b="b"/>
              <a:pathLst>
                <a:path w="3023870" h="1038225">
                  <a:moveTo>
                    <a:pt x="869442" y="1037844"/>
                  </a:moveTo>
                  <a:lnTo>
                    <a:pt x="1436116" y="835914"/>
                  </a:lnTo>
                  <a:lnTo>
                    <a:pt x="1166748" y="538607"/>
                  </a:lnTo>
                  <a:lnTo>
                    <a:pt x="1239773" y="499237"/>
                  </a:lnTo>
                  <a:lnTo>
                    <a:pt x="2866516" y="426339"/>
                  </a:lnTo>
                  <a:lnTo>
                    <a:pt x="3023615" y="213233"/>
                  </a:lnTo>
                  <a:lnTo>
                    <a:pt x="2945129" y="0"/>
                  </a:lnTo>
                  <a:lnTo>
                    <a:pt x="2945129" y="0"/>
                  </a:lnTo>
                  <a:lnTo>
                    <a:pt x="1138809" y="95377"/>
                  </a:lnTo>
                  <a:lnTo>
                    <a:pt x="1144397" y="44831"/>
                  </a:lnTo>
                  <a:lnTo>
                    <a:pt x="0" y="342265"/>
                  </a:lnTo>
                  <a:lnTo>
                    <a:pt x="0" y="342265"/>
                  </a:lnTo>
                  <a:lnTo>
                    <a:pt x="185115" y="617093"/>
                  </a:lnTo>
                  <a:lnTo>
                    <a:pt x="774192" y="544195"/>
                  </a:lnTo>
                  <a:lnTo>
                    <a:pt x="403898" y="639572"/>
                  </a:lnTo>
                  <a:lnTo>
                    <a:pt x="459994" y="785368"/>
                  </a:lnTo>
                  <a:lnTo>
                    <a:pt x="869442" y="1037844"/>
                  </a:lnTo>
                  <a:close/>
                </a:path>
              </a:pathLst>
            </a:custGeom>
            <a:ln w="476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1166" y="-1"/>
            <a:ext cx="9720833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579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-6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SCHOOL: </a:t>
            </a: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A6A6A6"/>
                </a:solidFill>
                <a:latin typeface="Tahoma"/>
                <a:cs typeface="Tahoma"/>
              </a:rPr>
              <a:t>GF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5070" y="-1"/>
            <a:ext cx="972693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579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-6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SCHOOL: </a:t>
            </a: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A6A6A6"/>
                </a:solidFill>
                <a:latin typeface="Tahoma"/>
                <a:cs typeface="Tahoma"/>
              </a:rPr>
              <a:t>FF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5070" y="0"/>
            <a:ext cx="9710166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9056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-6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SCHOOL: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3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70" dirty="0">
                <a:solidFill>
                  <a:srgbClr val="A6A6A6"/>
                </a:solidFill>
                <a:latin typeface="Tahoma"/>
                <a:cs typeface="Tahoma"/>
              </a:rPr>
              <a:t>–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A6A6A6"/>
                </a:solidFill>
                <a:latin typeface="Tahoma"/>
                <a:cs typeface="Tahoma"/>
              </a:rPr>
              <a:t>ROOF</a:t>
            </a:r>
            <a:r>
              <a:rPr sz="1400" spc="-1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5832" y="0"/>
            <a:ext cx="9726168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579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-6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SCHOOL: </a:t>
            </a:r>
            <a:r>
              <a:rPr sz="1400" spc="-10" dirty="0">
                <a:solidFill>
                  <a:srgbClr val="A6A6A6"/>
                </a:solidFill>
                <a:latin typeface="Tahoma"/>
                <a:cs typeface="Tahoma"/>
              </a:rPr>
              <a:t>ELEVATIONS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577" y="128672"/>
            <a:ext cx="1824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-6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SCHOOL: </a:t>
            </a:r>
            <a:r>
              <a:rPr sz="1400" spc="-25" dirty="0">
                <a:solidFill>
                  <a:srgbClr val="A6A6A6"/>
                </a:solidFill>
                <a:latin typeface="Tahoma"/>
                <a:cs typeface="Tahoma"/>
              </a:rPr>
              <a:t>ELEVATION: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A6A6A6"/>
                </a:solidFill>
                <a:latin typeface="Tahoma"/>
                <a:cs typeface="Tahoma"/>
              </a:rPr>
              <a:t>NURSERY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5047"/>
            <a:ext cx="12192000" cy="448284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8465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7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SCHOOL:</a:t>
            </a:r>
            <a:r>
              <a:rPr sz="1400" spc="9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641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r>
              <a:rPr sz="1400" spc="-9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8465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7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SCHOOL:</a:t>
            </a:r>
            <a:r>
              <a:rPr sz="1400" spc="9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8465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7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SCHOOL:</a:t>
            </a:r>
            <a:r>
              <a:rPr sz="1400" spc="9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57677" y="6608597"/>
            <a:ext cx="8602345" cy="5080"/>
          </a:xfrm>
          <a:custGeom>
            <a:avLst/>
            <a:gdLst/>
            <a:ahLst/>
            <a:cxnLst/>
            <a:rect l="l" t="t" r="r" b="b"/>
            <a:pathLst>
              <a:path w="8602345" h="5079">
                <a:moveTo>
                  <a:pt x="0" y="0"/>
                </a:moveTo>
                <a:lnTo>
                  <a:pt x="8602217" y="0"/>
                </a:lnTo>
                <a:lnTo>
                  <a:pt x="8602217" y="4572"/>
                </a:lnTo>
                <a:lnTo>
                  <a:pt x="0" y="4572"/>
                </a:lnTo>
                <a:lnTo>
                  <a:pt x="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6577" y="128672"/>
            <a:ext cx="15836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URBAN</a:t>
            </a:r>
            <a:r>
              <a:rPr sz="1400" spc="9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DESIGN</a:t>
            </a:r>
            <a:r>
              <a:rPr sz="1400" spc="10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E46C0A"/>
                </a:solidFill>
                <a:latin typeface="Tahoma"/>
                <a:cs typeface="Tahoma"/>
              </a:rPr>
              <a:t>: </a:t>
            </a:r>
            <a:r>
              <a:rPr sz="1400" spc="-30" dirty="0">
                <a:solidFill>
                  <a:srgbClr val="A6A6A6"/>
                </a:solidFill>
                <a:latin typeface="Tahoma"/>
                <a:cs typeface="Tahoma"/>
              </a:rPr>
              <a:t>WIDER</a:t>
            </a:r>
            <a:r>
              <a:rPr sz="1400" spc="-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A6A6A6"/>
                </a:solidFill>
                <a:latin typeface="Tahoma"/>
                <a:cs typeface="Tahoma"/>
              </a:rPr>
              <a:t>CONTEXT </a:t>
            </a:r>
            <a:r>
              <a:rPr sz="1400" spc="50" dirty="0">
                <a:solidFill>
                  <a:srgbClr val="A6A6A6"/>
                </a:solidFill>
                <a:latin typeface="Tahoma"/>
                <a:cs typeface="Tahoma"/>
              </a:rPr>
              <a:t>PHASE</a:t>
            </a:r>
            <a:r>
              <a:rPr sz="1400" spc="-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5" dirty="0">
                <a:solidFill>
                  <a:srgbClr val="A6A6A6"/>
                </a:solidFill>
                <a:latin typeface="Tahoma"/>
                <a:cs typeface="Tahoma"/>
              </a:rPr>
              <a:t>1: </a:t>
            </a:r>
            <a:r>
              <a:rPr sz="1400" spc="-25" dirty="0">
                <a:solidFill>
                  <a:srgbClr val="A6A6A6"/>
                </a:solidFill>
                <a:latin typeface="Tahoma"/>
                <a:cs typeface="Tahoma"/>
              </a:rPr>
              <a:t>EXISTING </a:t>
            </a:r>
            <a:r>
              <a:rPr sz="1400" spc="55" dirty="0">
                <a:solidFill>
                  <a:srgbClr val="A6A6A6"/>
                </a:solidFill>
                <a:latin typeface="Tahoma"/>
                <a:cs typeface="Tahoma"/>
              </a:rPr>
              <a:t>SEN</a:t>
            </a:r>
            <a:r>
              <a:rPr sz="1400" spc="-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A6A6A6"/>
                </a:solidFill>
                <a:latin typeface="Tahoma"/>
                <a:cs typeface="Tahoma"/>
              </a:rPr>
              <a:t>MBA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59295" y="3725417"/>
            <a:ext cx="5632704" cy="23736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78885" y="499110"/>
            <a:ext cx="8654034" cy="307771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91840" y="3725417"/>
            <a:ext cx="3051810" cy="219684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577" y="128672"/>
            <a:ext cx="18465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PRIMARY</a:t>
            </a:r>
            <a:r>
              <a:rPr sz="1400" spc="7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SCHOOL:</a:t>
            </a:r>
            <a:r>
              <a:rPr sz="1400" spc="9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577" y="128672"/>
            <a:ext cx="28073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COMMUNITY</a:t>
            </a:r>
            <a:r>
              <a:rPr sz="1400" spc="4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E46C0A"/>
                </a:solidFill>
                <a:latin typeface="Tahoma"/>
                <a:cs typeface="Tahoma"/>
              </a:rPr>
              <a:t>FORUM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50" dirty="0">
                <a:solidFill>
                  <a:srgbClr val="E46C0A"/>
                </a:solidFill>
                <a:latin typeface="Tahoma"/>
                <a:cs typeface="Tahoma"/>
              </a:rPr>
              <a:t>PHASE</a:t>
            </a:r>
            <a:r>
              <a:rPr sz="1400" spc="-7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2</a:t>
            </a:r>
            <a:r>
              <a:rPr sz="1400" spc="-5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E46C0A"/>
                </a:solidFill>
                <a:latin typeface="Tahoma"/>
                <a:cs typeface="Tahoma"/>
              </a:rPr>
              <a:t>PROJECT</a:t>
            </a:r>
            <a:r>
              <a:rPr sz="1400" spc="-6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E46C0A"/>
                </a:solidFill>
                <a:latin typeface="Tahoma"/>
                <a:cs typeface="Tahoma"/>
              </a:rPr>
              <a:t>PROGRAMME</a:t>
            </a:r>
            <a:r>
              <a:rPr sz="1400" spc="-5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E46C0A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4019" y="1160305"/>
            <a:ext cx="7502525" cy="441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Proposed</a:t>
            </a:r>
            <a:r>
              <a:rPr sz="1200" b="1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Pre-contract Timeline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Planning Validation –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January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  <a:p>
            <a:pPr marL="12700" marR="4657090">
              <a:lnSpc>
                <a:spcPct val="114999"/>
              </a:lnSpc>
            </a:pPr>
            <a:r>
              <a:rPr sz="1200" b="1" dirty="0">
                <a:latin typeface="Calibri"/>
                <a:cs typeface="Calibri"/>
              </a:rPr>
              <a:t>Planning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Consultations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February/March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23 </a:t>
            </a:r>
            <a:r>
              <a:rPr sz="1200" b="1" dirty="0">
                <a:latin typeface="Calibri"/>
                <a:cs typeface="Calibri"/>
              </a:rPr>
              <a:t>Planning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Determination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April </a:t>
            </a:r>
            <a:r>
              <a:rPr sz="1200" b="1" spc="-25" dirty="0">
                <a:latin typeface="Calibri"/>
                <a:cs typeface="Calibri"/>
              </a:rPr>
              <a:t>23 </a:t>
            </a:r>
            <a:r>
              <a:rPr sz="1200" b="1" spc="-10" dirty="0">
                <a:latin typeface="Calibri"/>
                <a:cs typeface="Calibri"/>
              </a:rPr>
              <a:t>MS4/Tender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Submission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May</a:t>
            </a:r>
            <a:r>
              <a:rPr sz="1200" b="1" spc="-25" dirty="0">
                <a:latin typeface="Calibri"/>
                <a:cs typeface="Calibri"/>
              </a:rPr>
              <a:t> 23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Proposed</a:t>
            </a:r>
            <a:r>
              <a:rPr sz="12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Contract</a:t>
            </a:r>
            <a:r>
              <a:rPr sz="12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Period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Calibri"/>
              <a:cs typeface="Calibri"/>
            </a:endParaRPr>
          </a:p>
          <a:p>
            <a:pPr marL="12700" marR="5096510">
              <a:lnSpc>
                <a:spcPct val="114999"/>
              </a:lnSpc>
            </a:pPr>
            <a:r>
              <a:rPr sz="1200" b="1" dirty="0">
                <a:latin typeface="Calibri"/>
                <a:cs typeface="Calibri"/>
              </a:rPr>
              <a:t>Phased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Site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Commencement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July </a:t>
            </a:r>
            <a:r>
              <a:rPr sz="1200" b="1" spc="-25" dirty="0">
                <a:latin typeface="Calibri"/>
                <a:cs typeface="Calibri"/>
              </a:rPr>
              <a:t>23 </a:t>
            </a:r>
            <a:r>
              <a:rPr sz="1200" b="1" dirty="0">
                <a:latin typeface="Calibri"/>
                <a:cs typeface="Calibri"/>
              </a:rPr>
              <a:t>First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School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Occupations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August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24 </a:t>
            </a:r>
            <a:r>
              <a:rPr sz="1200" b="1" dirty="0">
                <a:latin typeface="Calibri"/>
                <a:cs typeface="Calibri"/>
              </a:rPr>
              <a:t>Full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Completion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December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  <a:p>
            <a:pPr marL="12700" marR="6452870">
              <a:lnSpc>
                <a:spcPct val="229999"/>
              </a:lnSpc>
            </a:pPr>
            <a:r>
              <a:rPr sz="1200" b="1" dirty="0">
                <a:latin typeface="Calibri"/>
                <a:cs typeface="Calibri"/>
              </a:rPr>
              <a:t>Project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Contacts </a:t>
            </a:r>
            <a:r>
              <a:rPr sz="1200" b="1" dirty="0">
                <a:latin typeface="Calibri"/>
                <a:cs typeface="Calibri"/>
              </a:rPr>
              <a:t>CCC</a:t>
            </a:r>
            <a:r>
              <a:rPr sz="1200" b="1" spc="-10" dirty="0">
                <a:latin typeface="Calibri"/>
                <a:cs typeface="Calibri"/>
              </a:rPr>
              <a:t> Client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4999"/>
              </a:lnSpc>
            </a:pPr>
            <a:r>
              <a:rPr sz="1200" dirty="0">
                <a:latin typeface="Calibri"/>
                <a:cs typeface="Calibri"/>
              </a:rPr>
              <a:t>Alan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Fitz</a:t>
            </a:r>
            <a:r>
              <a:rPr sz="1200" spc="-10" dirty="0">
                <a:latin typeface="Calibri"/>
                <a:cs typeface="Calibri"/>
              </a:rPr>
              <a:t> 0-</a:t>
            </a:r>
            <a:r>
              <a:rPr sz="1200" dirty="0">
                <a:latin typeface="Calibri"/>
                <a:cs typeface="Calibri"/>
              </a:rPr>
              <a:t>19 Area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Education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Officer,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People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Cambridgeshire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County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Council</a:t>
            </a:r>
            <a:r>
              <a:rPr sz="1200" spc="-10" dirty="0">
                <a:latin typeface="Calibri"/>
                <a:cs typeface="Calibri"/>
              </a:rPr>
              <a:t> (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alan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.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fitz@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c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ambridgeshi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r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e.gov.u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k</a:t>
            </a:r>
            <a:r>
              <a:rPr sz="1200" spc="-10" dirty="0">
                <a:latin typeface="Calibri"/>
                <a:cs typeface="Calibri"/>
              </a:rPr>
              <a:t>) </a:t>
            </a:r>
            <a:r>
              <a:rPr sz="1200" dirty="0">
                <a:latin typeface="Calibri"/>
                <a:cs typeface="Calibri"/>
              </a:rPr>
              <a:t>Alison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Revell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Education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Capital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Framework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Programme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(Major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Works)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Alison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.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Revell@camb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r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idgeshi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r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e.gov.u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k</a:t>
            </a:r>
            <a:r>
              <a:rPr sz="1200" spc="-10" dirty="0">
                <a:latin typeface="Calibri"/>
                <a:cs typeface="Calibri"/>
              </a:rPr>
              <a:t>) </a:t>
            </a:r>
            <a:r>
              <a:rPr sz="1200" b="1" dirty="0">
                <a:latin typeface="Calibri"/>
                <a:cs typeface="Calibri"/>
              </a:rPr>
              <a:t>Project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Team</a:t>
            </a:r>
            <a:endParaRPr sz="1200">
              <a:latin typeface="Calibri"/>
              <a:cs typeface="Calibri"/>
            </a:endParaRPr>
          </a:p>
          <a:p>
            <a:pPr marL="12700" marR="1699260" algn="just">
              <a:lnSpc>
                <a:spcPct val="114999"/>
              </a:lnSpc>
            </a:pPr>
            <a:r>
              <a:rPr sz="1200" dirty="0">
                <a:latin typeface="Calibri"/>
                <a:cs typeface="Calibri"/>
              </a:rPr>
              <a:t>Project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Management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Cost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Consultants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Faithful+Gould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Simon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.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Car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t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er@atkinsglobal.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c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om</a:t>
            </a:r>
            <a:r>
              <a:rPr sz="1200" spc="-10" dirty="0">
                <a:latin typeface="Calibri"/>
                <a:cs typeface="Calibri"/>
              </a:rPr>
              <a:t>) </a:t>
            </a:r>
            <a:r>
              <a:rPr sz="1200" dirty="0">
                <a:latin typeface="Calibri"/>
                <a:cs typeface="Calibri"/>
              </a:rPr>
              <a:t>Design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Build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Contractor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– Kier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Construction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kcenorth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s</a:t>
            </a: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toweec@kier.co.uk</a:t>
            </a:r>
            <a:r>
              <a:rPr sz="1200" spc="-10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1"/>
            <a:ext cx="12192000" cy="6858000"/>
            <a:chOff x="0" y="-1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3257677" y="6608597"/>
              <a:ext cx="8602345" cy="5080"/>
            </a:xfrm>
            <a:custGeom>
              <a:avLst/>
              <a:gdLst/>
              <a:ahLst/>
              <a:cxnLst/>
              <a:rect l="l" t="t" r="r" b="b"/>
              <a:pathLst>
                <a:path w="8602345" h="5079">
                  <a:moveTo>
                    <a:pt x="0" y="0"/>
                  </a:moveTo>
                  <a:lnTo>
                    <a:pt x="8602217" y="0"/>
                  </a:lnTo>
                  <a:lnTo>
                    <a:pt x="860221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1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577" y="128672"/>
            <a:ext cx="15068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E46C0A"/>
                </a:solidFill>
                <a:latin typeface="Tahoma"/>
                <a:cs typeface="Tahoma"/>
              </a:rPr>
              <a:t>MASTERPLAN</a:t>
            </a:r>
            <a:r>
              <a:rPr sz="1400" spc="75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100" dirty="0">
                <a:solidFill>
                  <a:srgbClr val="E46C0A"/>
                </a:solidFill>
                <a:latin typeface="Tahoma"/>
                <a:cs typeface="Tahoma"/>
              </a:rPr>
              <a:t>:</a:t>
            </a:r>
            <a:r>
              <a:rPr sz="1400" spc="110" dirty="0">
                <a:solidFill>
                  <a:srgbClr val="E46C0A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3D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504622" y="3333940"/>
            <a:ext cx="2157095" cy="1467485"/>
            <a:chOff x="6504622" y="3333940"/>
            <a:chExt cx="2157095" cy="1467485"/>
          </a:xfrm>
        </p:grpSpPr>
        <p:sp>
          <p:nvSpPr>
            <p:cNvPr id="8" name="object 8"/>
            <p:cNvSpPr/>
            <p:nvPr/>
          </p:nvSpPr>
          <p:spPr>
            <a:xfrm>
              <a:off x="6528434" y="3357753"/>
              <a:ext cx="2109470" cy="1419860"/>
            </a:xfrm>
            <a:custGeom>
              <a:avLst/>
              <a:gdLst/>
              <a:ahLst/>
              <a:cxnLst/>
              <a:rect l="l" t="t" r="r" b="b"/>
              <a:pathLst>
                <a:path w="2109470" h="1419860">
                  <a:moveTo>
                    <a:pt x="1318895" y="0"/>
                  </a:moveTo>
                  <a:lnTo>
                    <a:pt x="27558" y="385953"/>
                  </a:lnTo>
                  <a:lnTo>
                    <a:pt x="0" y="771779"/>
                  </a:lnTo>
                  <a:lnTo>
                    <a:pt x="597408" y="1419605"/>
                  </a:lnTo>
                  <a:lnTo>
                    <a:pt x="2003552" y="1249679"/>
                  </a:lnTo>
                  <a:lnTo>
                    <a:pt x="2100071" y="895857"/>
                  </a:lnTo>
                  <a:lnTo>
                    <a:pt x="2109216" y="845311"/>
                  </a:lnTo>
                  <a:lnTo>
                    <a:pt x="1525651" y="160781"/>
                  </a:lnTo>
                  <a:lnTo>
                    <a:pt x="1318895" y="0"/>
                  </a:lnTo>
                  <a:close/>
                </a:path>
              </a:pathLst>
            </a:custGeom>
            <a:solidFill>
              <a:srgbClr val="F2DCDB">
                <a:alpha val="4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28434" y="3357753"/>
              <a:ext cx="2109470" cy="1419860"/>
            </a:xfrm>
            <a:custGeom>
              <a:avLst/>
              <a:gdLst/>
              <a:ahLst/>
              <a:cxnLst/>
              <a:rect l="l" t="t" r="r" b="b"/>
              <a:pathLst>
                <a:path w="2109470" h="1419860">
                  <a:moveTo>
                    <a:pt x="597408" y="1419605"/>
                  </a:moveTo>
                  <a:lnTo>
                    <a:pt x="0" y="771779"/>
                  </a:lnTo>
                  <a:lnTo>
                    <a:pt x="27558" y="385953"/>
                  </a:lnTo>
                  <a:lnTo>
                    <a:pt x="1318895" y="0"/>
                  </a:lnTo>
                  <a:lnTo>
                    <a:pt x="1525651" y="160781"/>
                  </a:lnTo>
                  <a:lnTo>
                    <a:pt x="2109216" y="845311"/>
                  </a:lnTo>
                  <a:lnTo>
                    <a:pt x="2109216" y="845311"/>
                  </a:lnTo>
                  <a:lnTo>
                    <a:pt x="597408" y="1419605"/>
                  </a:lnTo>
                  <a:close/>
                </a:path>
              </a:pathLst>
            </a:custGeom>
            <a:ln w="4762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16301" y="0"/>
            <a:ext cx="9759315" cy="6842759"/>
            <a:chOff x="2416301" y="0"/>
            <a:chExt cx="9759315" cy="6842759"/>
          </a:xfrm>
        </p:grpSpPr>
        <p:sp>
          <p:nvSpPr>
            <p:cNvPr id="4" name="object 4"/>
            <p:cNvSpPr/>
            <p:nvPr/>
          </p:nvSpPr>
          <p:spPr>
            <a:xfrm>
              <a:off x="3257677" y="6608597"/>
              <a:ext cx="8602345" cy="5080"/>
            </a:xfrm>
            <a:custGeom>
              <a:avLst/>
              <a:gdLst/>
              <a:ahLst/>
              <a:cxnLst/>
              <a:rect l="l" t="t" r="r" b="b"/>
              <a:pathLst>
                <a:path w="8602345" h="5079">
                  <a:moveTo>
                    <a:pt x="0" y="0"/>
                  </a:moveTo>
                  <a:lnTo>
                    <a:pt x="8602217" y="0"/>
                  </a:lnTo>
                  <a:lnTo>
                    <a:pt x="860221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6301" y="0"/>
              <a:ext cx="9758933" cy="684275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577" y="128672"/>
            <a:ext cx="11398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A6A6A6"/>
                </a:solidFill>
                <a:latin typeface="Tahoma"/>
                <a:cs typeface="Tahoma"/>
              </a:rPr>
              <a:t>GF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23160" y="-1"/>
            <a:ext cx="9742170" cy="6858000"/>
            <a:chOff x="2423160" y="-1"/>
            <a:chExt cx="9742170" cy="6858000"/>
          </a:xfrm>
        </p:grpSpPr>
        <p:sp>
          <p:nvSpPr>
            <p:cNvPr id="4" name="object 4"/>
            <p:cNvSpPr/>
            <p:nvPr/>
          </p:nvSpPr>
          <p:spPr>
            <a:xfrm>
              <a:off x="3257677" y="6608597"/>
              <a:ext cx="8602345" cy="5080"/>
            </a:xfrm>
            <a:custGeom>
              <a:avLst/>
              <a:gdLst/>
              <a:ahLst/>
              <a:cxnLst/>
              <a:rect l="l" t="t" r="r" b="b"/>
              <a:pathLst>
                <a:path w="8602345" h="5079">
                  <a:moveTo>
                    <a:pt x="0" y="0"/>
                  </a:moveTo>
                  <a:lnTo>
                    <a:pt x="8602217" y="0"/>
                  </a:lnTo>
                  <a:lnTo>
                    <a:pt x="860221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3160" y="-1"/>
              <a:ext cx="9742169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577" y="128672"/>
            <a:ext cx="13671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FIRST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92502" y="0"/>
            <a:ext cx="9699625" cy="6789420"/>
            <a:chOff x="2492502" y="0"/>
            <a:chExt cx="9699625" cy="6789420"/>
          </a:xfrm>
        </p:grpSpPr>
        <p:sp>
          <p:nvSpPr>
            <p:cNvPr id="4" name="object 4"/>
            <p:cNvSpPr/>
            <p:nvPr/>
          </p:nvSpPr>
          <p:spPr>
            <a:xfrm>
              <a:off x="3257677" y="6608597"/>
              <a:ext cx="8602345" cy="5080"/>
            </a:xfrm>
            <a:custGeom>
              <a:avLst/>
              <a:gdLst/>
              <a:ahLst/>
              <a:cxnLst/>
              <a:rect l="l" t="t" r="r" b="b"/>
              <a:pathLst>
                <a:path w="8602345" h="5079">
                  <a:moveTo>
                    <a:pt x="0" y="0"/>
                  </a:moveTo>
                  <a:lnTo>
                    <a:pt x="8602217" y="0"/>
                  </a:lnTo>
                  <a:lnTo>
                    <a:pt x="860221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2502" y="0"/>
              <a:ext cx="9699498" cy="678941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577" y="128672"/>
            <a:ext cx="16294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A6A6A6"/>
                </a:solidFill>
                <a:latin typeface="Tahoma"/>
                <a:cs typeface="Tahoma"/>
              </a:rPr>
              <a:t>SECOND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65832" y="-1"/>
            <a:ext cx="9709150" cy="6858000"/>
            <a:chOff x="2465832" y="-1"/>
            <a:chExt cx="9709150" cy="6858000"/>
          </a:xfrm>
        </p:grpSpPr>
        <p:sp>
          <p:nvSpPr>
            <p:cNvPr id="4" name="object 4"/>
            <p:cNvSpPr/>
            <p:nvPr/>
          </p:nvSpPr>
          <p:spPr>
            <a:xfrm>
              <a:off x="3257677" y="6608597"/>
              <a:ext cx="8602345" cy="5080"/>
            </a:xfrm>
            <a:custGeom>
              <a:avLst/>
              <a:gdLst/>
              <a:ahLst/>
              <a:cxnLst/>
              <a:rect l="l" t="t" r="r" b="b"/>
              <a:pathLst>
                <a:path w="8602345" h="5079">
                  <a:moveTo>
                    <a:pt x="0" y="0"/>
                  </a:moveTo>
                  <a:lnTo>
                    <a:pt x="8602217" y="0"/>
                  </a:lnTo>
                  <a:lnTo>
                    <a:pt x="860221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5832" y="-1"/>
              <a:ext cx="9708641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577" y="128672"/>
            <a:ext cx="16294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solidFill>
                  <a:srgbClr val="E46C0A"/>
                </a:solidFill>
                <a:latin typeface="Tahoma"/>
                <a:cs typeface="Tahoma"/>
              </a:rPr>
              <a:t>P16: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65" dirty="0">
                <a:solidFill>
                  <a:srgbClr val="A6A6A6"/>
                </a:solidFill>
                <a:latin typeface="Tahoma"/>
                <a:cs typeface="Tahoma"/>
              </a:rPr>
              <a:t>GA</a:t>
            </a:r>
            <a:r>
              <a:rPr sz="1400" spc="-2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A6A6A6"/>
                </a:solidFill>
                <a:latin typeface="Tahoma"/>
                <a:cs typeface="Tahoma"/>
              </a:rPr>
              <a:t>PLAN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400" spc="-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A6A6A6"/>
                </a:solidFill>
                <a:latin typeface="Tahoma"/>
                <a:cs typeface="Tahoma"/>
              </a:rPr>
              <a:t>SECOND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63" y="6148578"/>
            <a:ext cx="1479042" cy="4130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81833" y="0"/>
            <a:ext cx="9710420" cy="6858000"/>
            <a:chOff x="2481833" y="0"/>
            <a:chExt cx="9710420" cy="6858000"/>
          </a:xfrm>
        </p:grpSpPr>
        <p:sp>
          <p:nvSpPr>
            <p:cNvPr id="4" name="object 4"/>
            <p:cNvSpPr/>
            <p:nvPr/>
          </p:nvSpPr>
          <p:spPr>
            <a:xfrm>
              <a:off x="3257677" y="6608597"/>
              <a:ext cx="8602345" cy="5080"/>
            </a:xfrm>
            <a:custGeom>
              <a:avLst/>
              <a:gdLst/>
              <a:ahLst/>
              <a:cxnLst/>
              <a:rect l="l" t="t" r="r" b="b"/>
              <a:pathLst>
                <a:path w="8602345" h="5079">
                  <a:moveTo>
                    <a:pt x="0" y="0"/>
                  </a:moveTo>
                  <a:lnTo>
                    <a:pt x="8602217" y="0"/>
                  </a:lnTo>
                  <a:lnTo>
                    <a:pt x="860221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1833" y="0"/>
              <a:ext cx="9710166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577" y="128672"/>
            <a:ext cx="104266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solidFill>
                  <a:srgbClr val="E46C0A"/>
                </a:solidFill>
                <a:latin typeface="Tahoma"/>
                <a:cs typeface="Tahoma"/>
              </a:rPr>
              <a:t>P16: </a:t>
            </a:r>
            <a:r>
              <a:rPr sz="1400" spc="-10" dirty="0">
                <a:solidFill>
                  <a:srgbClr val="A6A6A6"/>
                </a:solidFill>
                <a:latin typeface="Tahoma"/>
                <a:cs typeface="Tahoma"/>
              </a:rPr>
              <a:t>ELEVATIONS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pc="-20" dirty="0"/>
              <a:t>Northstowe</a:t>
            </a:r>
            <a:r>
              <a:rPr spc="-35" dirty="0"/>
              <a:t> </a:t>
            </a:r>
            <a:r>
              <a:rPr dirty="0"/>
              <a:t>Education</a:t>
            </a:r>
            <a:r>
              <a:rPr spc="-20" dirty="0"/>
              <a:t> </a:t>
            </a:r>
            <a:r>
              <a:rPr spc="-10" dirty="0"/>
              <a:t>Campus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730</Words>
  <Application>Microsoft Office PowerPoint</Application>
  <PresentationFormat>Widescreen</PresentationFormat>
  <Paragraphs>89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Mihaela Stan</dc:creator>
  <cp:lastModifiedBy>Mihaela Stan</cp:lastModifiedBy>
  <cp:revision>2</cp:revision>
  <dcterms:created xsi:type="dcterms:W3CDTF">2023-01-09T15:04:00Z</dcterms:created>
  <dcterms:modified xsi:type="dcterms:W3CDTF">2023-01-09T16:31:49Z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2023-01-09T00:00:00Z</vt:filetime>
  </property>
  <property fmtid="{D5CDD505-2E9C-101B-9397-08002B2CF9AE}" pid="3" name="LastSaved">
    <vt:filetime>2023-01-09T00:00:00Z</vt:filetime>
  </property>
</Properties>
</file>