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58" r:id="rId5"/>
    <p:sldId id="263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357"/>
    <a:srgbClr val="1533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755977-81DA-499E-AA5D-5A12019404F7}" v="115" dt="2023-01-11T16:37:56.965"/>
    <p1510:client id="{1A67F590-C1B5-4044-B006-794454871831}" v="10" dt="2023-01-11T16:15:39.004"/>
    <p1510:client id="{3CA775E2-969A-45AD-8A64-6750CFBE5BAC}" v="311" dt="2023-01-11T16:27:21.832"/>
    <p1510:client id="{DCE16800-35F4-4259-871E-BF8163E87196}" v="45" dt="2023-01-11T16:40:40.7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42EEC0-810B-42F3-9272-49F4901283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3C657-08A7-408B-8FD8-F58F2AEB1D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29BCE3-95A8-4332-AE19-940E5E1F13FE}" type="datetimeFigureOut">
              <a:rPr lang="en-GB"/>
              <a:pPr>
                <a:defRPr/>
              </a:pPr>
              <a:t>11/01/2023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333ED-A3D3-4EE8-B834-0583527501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EAAED3-21ED-431E-96D9-20AEBDCF7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5EFF38-E723-49A4-AE09-112E28BD8E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A3EB20-7B55-4504-8C80-20196FDA24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FCE0C9-4282-4895-A0FA-2DFA7C1F0CB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99EF22-D693-476A-8883-F60765858957}" type="datetimeFigureOut">
              <a:rPr lang="en-GB"/>
              <a:pPr>
                <a:defRPr/>
              </a:pPr>
              <a:t>11/01/2023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F0B4F89-7397-4327-ABE5-257AE7FAAF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618E66-AC21-4AF3-A27D-2DC75F38C2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7DBE9-DC96-4F1F-9FB6-18D73E25F5A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AD8A5-433E-4831-9B2A-1EE3260128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A889B6-66F7-49A0-B889-021407560B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61D32628-7A35-4A57-B089-A1E59212E5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DE955E0-4A46-4946-9195-5459F25B9E93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3BF7D383-8007-4635-8661-870EDC18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21562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7D319EAD-9AA5-4E54-BC4C-1AFB8ADE4C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1079500"/>
            <a:chOff x="0" y="0"/>
            <a:chExt cx="9144001" cy="1080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5A9CD65-239B-49C1-B33F-F4A2B86948DA}"/>
                </a:ext>
              </a:extLst>
            </p:cNvPr>
            <p:cNvSpPr/>
            <p:nvPr/>
          </p:nvSpPr>
          <p:spPr>
            <a:xfrm>
              <a:off x="0" y="0"/>
              <a:ext cx="6896101" cy="1080000"/>
            </a:xfrm>
            <a:prstGeom prst="rect">
              <a:avLst/>
            </a:prstGeom>
            <a:solidFill>
              <a:srgbClr val="1533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47F6B1E6-3035-4235-A25E-69D028838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0143" y="0"/>
              <a:ext cx="2203858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98A8DC-30DD-4713-9BE9-B37A203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6896100" cy="1079500"/>
          </a:xfrm>
          <a:prstGeom prst="rect">
            <a:avLst/>
          </a:prstGeom>
          <a:solidFill>
            <a:srgbClr val="15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6615C42C-3DFC-4A92-8CB8-611733F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2" y="0"/>
            <a:ext cx="220385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2FB4B-ECE2-44B5-86E3-2AB8ACDB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9500"/>
            <a:ext cx="9144000" cy="5778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604D3-F059-4B08-BAE0-745783357DF2}"/>
              </a:ext>
            </a:extLst>
          </p:cNvPr>
          <p:cNvSpPr txBox="1"/>
          <p:nvPr/>
        </p:nvSpPr>
        <p:spPr>
          <a:xfrm>
            <a:off x="63674" y="191381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</a:rPr>
              <a:t>Northstowe Programme Update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98A8DC-30DD-4713-9BE9-B37A203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9718" y="-1"/>
            <a:ext cx="6392044" cy="1079500"/>
          </a:xfrm>
          <a:prstGeom prst="rect">
            <a:avLst/>
          </a:prstGeom>
          <a:solidFill>
            <a:srgbClr val="15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6615C42C-3DFC-4A92-8CB8-611733F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2" y="0"/>
            <a:ext cx="220385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3F50E45E-E76F-4BD8-AB1D-8837605734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-108520" y="143692"/>
            <a:ext cx="7340997" cy="7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Community Facilities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B67FD-6DC9-4825-B8E4-99DE0FFBDD8B}"/>
              </a:ext>
            </a:extLst>
          </p:cNvPr>
          <p:cNvSpPr txBox="1"/>
          <p:nvPr/>
        </p:nvSpPr>
        <p:spPr>
          <a:xfrm>
            <a:off x="1" y="1236933"/>
            <a:ext cx="903649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Located next to The Green, on Pathfinder Way.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Sits alongside the area earmarked for Northstowe permanent community centre. </a:t>
            </a:r>
          </a:p>
          <a:p>
            <a:endParaRPr lang="en-GB" sz="2400" dirty="0"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Will include provision for a wide range of activities for all ages including: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Community cafes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Baby and toddler groups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Private hire for events such as birthday parties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Children and youth activities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Art workshops and events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b="0" i="0" dirty="0">
                <a:solidFill>
                  <a:srgbClr val="242424"/>
                </a:solidFill>
                <a:effectLst/>
                <a:latin typeface="Arial" panose="020B0604020202020204" pitchFamily="34" charset="0"/>
              </a:rPr>
              <a:t>Meeting spaces for sport and activity groups </a:t>
            </a:r>
            <a:endParaRPr lang="en-GB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9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98A8DC-30DD-4713-9BE9-B37A203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49718" y="-1"/>
            <a:ext cx="6392044" cy="1079500"/>
          </a:xfrm>
          <a:prstGeom prst="rect">
            <a:avLst/>
          </a:prstGeom>
          <a:solidFill>
            <a:srgbClr val="15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6615C42C-3DFC-4A92-8CB8-611733F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2" y="0"/>
            <a:ext cx="220385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3F50E45E-E76F-4BD8-AB1D-8837605734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-108520" y="143692"/>
            <a:ext cx="7340997" cy="7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Community Facilities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BB67FD-6DC9-4825-B8E4-99DE0FFBDD8B}"/>
              </a:ext>
            </a:extLst>
          </p:cNvPr>
          <p:cNvSpPr txBox="1"/>
          <p:nvPr/>
        </p:nvSpPr>
        <p:spPr>
          <a:xfrm>
            <a:off x="295501" y="880089"/>
            <a:ext cx="8136904" cy="62786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Contractor procured December 2022.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Planning Application submitted yesterday.</a:t>
            </a:r>
          </a:p>
          <a:p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Aim is to go to planning Committee March.</a:t>
            </a:r>
          </a:p>
          <a:p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Will then update further on the timeline – planning for a 10 week build but it will depend on approval; how soon we can start on site and any planning conditions.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Thanks go to local groups and representatives from the Town Council whose input has been invaluable, and people gave up their time before Christmas, we are so grateful. Thank you.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97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98A8DC-30DD-4713-9BE9-B37A203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6896100" cy="1079500"/>
          </a:xfrm>
          <a:prstGeom prst="rect">
            <a:avLst/>
          </a:prstGeom>
          <a:solidFill>
            <a:srgbClr val="15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6615C42C-3DFC-4A92-8CB8-611733F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2" y="0"/>
            <a:ext cx="220385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3F50E45E-E76F-4BD8-AB1D-8837605734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88776" y="143693"/>
            <a:ext cx="6718548" cy="7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Community Facility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46CC0E-7F38-4939-A253-8D58097CF7E6}"/>
              </a:ext>
            </a:extLst>
          </p:cNvPr>
          <p:cNvSpPr txBox="1"/>
          <p:nvPr/>
        </p:nvSpPr>
        <p:spPr>
          <a:xfrm>
            <a:off x="827584" y="1916832"/>
            <a:ext cx="6896100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Working towards a planning application being submitted for decision in the Autumn.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Have reflected on feedback from previous consultation exercises, including those for the Enterprise Zone.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</a:rPr>
              <a:t>We aim to undertake further public consultation around March/April.</a:t>
            </a:r>
          </a:p>
        </p:txBody>
      </p:sp>
    </p:spTree>
    <p:extLst>
      <p:ext uri="{BB962C8B-B14F-4D97-AF65-F5344CB8AC3E}">
        <p14:creationId xmlns:p14="http://schemas.microsoft.com/office/powerpoint/2010/main" val="428714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98A8DC-30DD-4713-9BE9-B37A20309A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6896100" cy="1079500"/>
          </a:xfrm>
          <a:prstGeom prst="rect">
            <a:avLst/>
          </a:prstGeom>
          <a:solidFill>
            <a:srgbClr val="153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8" name="Picture 4">
            <a:extLst>
              <a:ext uri="{FF2B5EF4-FFF2-40B4-BE49-F238E27FC236}">
                <a16:creationId xmlns:a16="http://schemas.microsoft.com/office/drawing/2014/main" id="{6615C42C-3DFC-4A92-8CB8-611733F80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142" y="0"/>
            <a:ext cx="220385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>
            <a:extLst>
              <a:ext uri="{FF2B5EF4-FFF2-40B4-BE49-F238E27FC236}">
                <a16:creationId xmlns:a16="http://schemas.microsoft.com/office/drawing/2014/main" id="{3F50E45E-E76F-4BD8-AB1D-88376057344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 bwMode="auto">
          <a:xfrm>
            <a:off x="-42617" y="-8219"/>
            <a:ext cx="6718548" cy="107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/>
          <a:p>
            <a:pPr eaLnBrk="1" hangingPunct="1"/>
            <a:r>
              <a:rPr lang="en-GB" altLang="en-US" sz="3200" dirty="0">
                <a:solidFill>
                  <a:schemeClr val="bg1"/>
                </a:solidFill>
                <a:latin typeface="Arial"/>
                <a:cs typeface="Arial"/>
              </a:rPr>
              <a:t>Phase 1 Sports Pavilion &amp; Phase 2 Civic Hub</a:t>
            </a:r>
            <a:endParaRPr lang="en-GB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726CBE-F671-4402-A990-FDCC745F5EC8}"/>
              </a:ext>
            </a:extLst>
          </p:cNvPr>
          <p:cNvSpPr txBox="1"/>
          <p:nvPr/>
        </p:nvSpPr>
        <p:spPr>
          <a:xfrm>
            <a:off x="323892" y="1370492"/>
            <a:ext cx="8064896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000" b="1" dirty="0">
                <a:latin typeface="Arial"/>
                <a:cs typeface="Arial"/>
              </a:rPr>
              <a:t>Sports Pavilion: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Work on going at site.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Additional work associated with piling and challenges of winter working has led to a delay in completion – will try to recover some lost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Current project anticipate completion early August.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/>
              <a:cs typeface="Arial"/>
            </a:endParaRPr>
          </a:p>
          <a:p>
            <a:r>
              <a:rPr lang="en-GB" sz="2000" b="1" dirty="0">
                <a:latin typeface="Arial"/>
                <a:cs typeface="Arial"/>
              </a:rPr>
              <a:t>Civic Hub:</a:t>
            </a:r>
            <a:endParaRPr lang="en-GB" sz="2000" b="1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Next step is to develop the specification for the building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Once achieved we will consult with 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/>
                <a:cs typeface="Arial"/>
              </a:rPr>
              <a:t>Conversations with partners on-going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71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278</Words>
  <Application>Microsoft Office PowerPoint</Application>
  <PresentationFormat>On-screen Show (4:3)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Interim Community Facilities</vt:lpstr>
      <vt:lpstr>Interim Community Facilities</vt:lpstr>
      <vt:lpstr>Permanent Community Facility</vt:lpstr>
      <vt:lpstr>Phase 1 Sports Pavilion &amp; Phase 2 Civic Hub</vt:lpstr>
    </vt:vector>
  </TitlesOfParts>
  <Company>South Cambs District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Gentle</dc:creator>
  <cp:lastModifiedBy>Kate Swan</cp:lastModifiedBy>
  <cp:revision>68</cp:revision>
  <dcterms:created xsi:type="dcterms:W3CDTF">2013-08-28T10:19:51Z</dcterms:created>
  <dcterms:modified xsi:type="dcterms:W3CDTF">2023-01-11T16:41:50Z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tective Marking Classification">
    <vt:lpwstr>NOT PROTECTIVELY MARKED</vt:lpwstr>
  </property>
  <property fmtid="{D5CDD505-2E9C-101B-9397-08002B2CF9AE}" pid="3" name="Additional Descriptor">
    <vt:lpwstr>COMMERCIAL</vt:lpwstr>
  </property>
  <property fmtid="{D5CDD505-2E9C-101B-9397-08002B2CF9AE}" pid="4" name="Impact Level">
    <vt:i4>0</vt:i4>
  </property>
</Properties>
</file>