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5113000" cy="10680700"/>
  <p:notesSz cx="15113000" cy="106807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KFWETK+CoHeadline-Regular" panose="020B0604020202020204" charset="0"/>
      <p:regular r:id="rId28"/>
    </p:embeddedFont>
    <p:embeddedFont>
      <p:font typeface="LKFKQG+CoHeadline-Regular" panose="020B0604020202020204" charset="0"/>
      <p:regular r:id="rId29"/>
    </p:embeddedFont>
    <p:embeddedFont>
      <p:font typeface="LRLENC+ProximaNova-Light" panose="020B0604020202020204"/>
      <p:regular r:id="rId30"/>
    </p:embeddedFont>
    <p:embeddedFont>
      <p:font typeface="NQWHRM+CoHeadline-Regular" panose="020B0604020202020204" charset="0"/>
      <p:regular r:id="rId31"/>
    </p:embeddedFont>
    <p:embeddedFont>
      <p:font typeface="RWREOJ+ProximaNova-Light" panose="020B0604020202020204"/>
      <p:regular r:id="rId32"/>
    </p:embeddedFont>
    <p:embeddedFont>
      <p:font typeface="TAHSDC+Calibri-Bold" panose="020B0604020202020204" charset="0"/>
      <p:regular r:id="rId33"/>
    </p:embeddedFont>
    <p:embeddedFont>
      <p:font typeface="TBUVAL+FoundrySterling-Bold" panose="020B0604020202020204"/>
      <p:regular r:id="rId34"/>
    </p:embeddedFont>
    <p:embeddedFont>
      <p:font typeface="TDKTUM+Gibson-SemiBold" panose="020B0604020202020204"/>
      <p:regular r:id="rId35"/>
    </p:embeddedFont>
    <p:embeddedFont>
      <p:font typeface="WWERLW+Calibri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296" y="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15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1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51130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8383" y="4839804"/>
            <a:ext cx="8510015" cy="147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0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Phase</a:t>
            </a:r>
            <a:r>
              <a:rPr sz="4800" spc="-254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1</a:t>
            </a:r>
            <a:r>
              <a:rPr sz="4800" spc="-254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Community</a:t>
            </a:r>
            <a:r>
              <a:rPr sz="4800" spc="-254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Centre</a:t>
            </a:r>
            <a:r>
              <a:rPr sz="4800" spc="-254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for</a:t>
            </a:r>
          </a:p>
          <a:p>
            <a:pPr marL="0" marR="0">
              <a:lnSpc>
                <a:spcPts val="5520"/>
              </a:lnSpc>
              <a:spcBef>
                <a:spcPts val="289"/>
              </a:spcBef>
              <a:spcAft>
                <a:spcPts val="0"/>
              </a:spcAft>
            </a:pP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Northstowe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431981" y="6365343"/>
            <a:ext cx="6834047" cy="3225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49524" y="2584307"/>
            <a:ext cx="6799091" cy="35013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113000" cy="1860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" y="628719"/>
            <a:ext cx="5340705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0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Where</a:t>
            </a:r>
            <a:r>
              <a:rPr sz="4800" spc="-246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we</a:t>
            </a:r>
            <a:r>
              <a:rPr sz="4800" spc="-254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11" dirty="0">
                <a:solidFill>
                  <a:srgbClr val="FFFFFF"/>
                </a:solidFill>
                <a:latin typeface="TDKTUM+Gibson-SemiBold"/>
                <a:cs typeface="TDKTUM+Gibson-SemiBold"/>
              </a:rPr>
              <a:t>are</a:t>
            </a:r>
            <a:r>
              <a:rPr sz="4800" spc="-242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36" dirty="0">
                <a:solidFill>
                  <a:srgbClr val="FFFFFF"/>
                </a:solidFill>
                <a:latin typeface="TDKTUM+Gibson-SemiBold"/>
                <a:cs typeface="TDKTUM+Gibson-SemiBold"/>
              </a:rPr>
              <a:t>now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68583" y="2460626"/>
            <a:ext cx="4094988" cy="891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D6E71"/>
                </a:solidFill>
                <a:latin typeface="NQWHRM+CoHeadline-Regular"/>
                <a:cs typeface="NQWHRM+CoHeadline-Regular"/>
              </a:rPr>
              <a:t>Location of The Permanent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D6E71"/>
                </a:solidFill>
                <a:latin typeface="NQWHRM+CoHeadline-Regular"/>
                <a:cs typeface="NQWHRM+CoHeadline-Regular"/>
              </a:rPr>
              <a:t>Community </a:t>
            </a:r>
            <a:r>
              <a:rPr sz="2400" spc="-15" dirty="0">
                <a:solidFill>
                  <a:srgbClr val="6D6E71"/>
                </a:solidFill>
                <a:latin typeface="NQWHRM+CoHeadline-Regular"/>
                <a:cs typeface="NQWHRM+CoHeadline-Regular"/>
              </a:rPr>
              <a:t>Centre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68583" y="3720464"/>
            <a:ext cx="5133746" cy="749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•</a:t>
            </a:r>
            <a:r>
              <a:rPr sz="2400" spc="319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Good visibility across the Green and</a:t>
            </a:r>
          </a:p>
          <a:p>
            <a:pPr marL="228600" marR="0">
              <a:lnSpc>
                <a:spcPts val="2400"/>
              </a:lnSpc>
              <a:spcBef>
                <a:spcPts val="800"/>
              </a:spcBef>
              <a:spcAft>
                <a:spcPts val="0"/>
              </a:spcAft>
            </a:pP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from Station </a:t>
            </a:r>
            <a:r>
              <a:rPr sz="2400" spc="-23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Road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68583" y="4584066"/>
            <a:ext cx="3891991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•</a:t>
            </a:r>
            <a:r>
              <a:rPr sz="2400" spc="319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Direct access to the Green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68583" y="5041266"/>
            <a:ext cx="3614318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•</a:t>
            </a:r>
            <a:r>
              <a:rPr sz="2400" spc="319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Good westerly exposure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68583" y="5498466"/>
            <a:ext cx="5897271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•</a:t>
            </a:r>
            <a:r>
              <a:rPr sz="2400" spc="319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Good connection to proposed Linear </a:t>
            </a:r>
            <a:r>
              <a:rPr sz="2400" spc="-15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Park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68583" y="5955666"/>
            <a:ext cx="5650687" cy="7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•</a:t>
            </a:r>
            <a:r>
              <a:rPr sz="2400" spc="319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Opportunity for the building to provide a</a:t>
            </a:r>
          </a:p>
          <a:p>
            <a:pPr marL="228600" marR="0">
              <a:lnSpc>
                <a:spcPts val="2400"/>
              </a:lnSpc>
              <a:spcBef>
                <a:spcPts val="800"/>
              </a:spcBef>
              <a:spcAft>
                <a:spcPts val="0"/>
              </a:spcAft>
            </a:pP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local landmark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968583" y="6819265"/>
            <a:ext cx="5426050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•</a:t>
            </a:r>
            <a:r>
              <a:rPr sz="2400" spc="319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Easily accessible from the surrounding</a:t>
            </a:r>
          </a:p>
          <a:p>
            <a:pPr marL="228600" marR="0">
              <a:lnSpc>
                <a:spcPts val="2400"/>
              </a:lnSpc>
              <a:spcBef>
                <a:spcPts val="800"/>
              </a:spcBef>
              <a:spcAft>
                <a:spcPts val="0"/>
              </a:spcAft>
            </a:pP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residential areas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68583" y="7682865"/>
            <a:ext cx="5580581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•</a:t>
            </a:r>
            <a:r>
              <a:rPr sz="2400" spc="319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Addressing Stirling </a:t>
            </a:r>
            <a:r>
              <a:rPr sz="2400" spc="-23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Road</a:t>
            </a:r>
            <a:r>
              <a:rPr sz="2400" spc="23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and the Green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505999" y="10047168"/>
            <a:ext cx="296798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000" spc="-11" dirty="0">
                <a:solidFill>
                  <a:srgbClr val="221E1F"/>
                </a:solidFill>
                <a:latin typeface="NQWHRM+CoHeadline-Regular"/>
                <a:cs typeface="NQWHRM+CoHeadline-Regular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443966" y="2458693"/>
            <a:ext cx="14233531" cy="7779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5113000" cy="18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628719"/>
            <a:ext cx="6808013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0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While</a:t>
            </a:r>
            <a:r>
              <a:rPr sz="4800" spc="-252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you</a:t>
            </a:r>
            <a:r>
              <a:rPr sz="4800" spc="-247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11" dirty="0">
                <a:solidFill>
                  <a:srgbClr val="FFFFFF"/>
                </a:solidFill>
                <a:latin typeface="TDKTUM+Gibson-SemiBold"/>
                <a:cs typeface="TDKTUM+Gibson-SemiBold"/>
              </a:rPr>
              <a:t>are</a:t>
            </a:r>
            <a:r>
              <a:rPr sz="4800" spc="-242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waiting...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78925" y="4231513"/>
            <a:ext cx="1005664" cy="355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5747" marR="0">
              <a:lnSpc>
                <a:spcPts val="1676"/>
              </a:lnSpc>
              <a:spcBef>
                <a:spcPts val="0"/>
              </a:spcBef>
              <a:spcAft>
                <a:spcPts val="0"/>
              </a:spcAft>
            </a:pPr>
            <a:r>
              <a:rPr sz="1350" b="1" spc="40" dirty="0">
                <a:solidFill>
                  <a:srgbClr val="FFFFFF"/>
                </a:solidFill>
                <a:latin typeface="Calibri"/>
                <a:cs typeface="Calibri"/>
              </a:rPr>
              <a:t>ay</a:t>
            </a:r>
          </a:p>
          <a:p>
            <a:pPr marL="0" marR="0">
              <a:lnSpc>
                <a:spcPts val="724"/>
              </a:lnSpc>
              <a:spcBef>
                <a:spcPts val="0"/>
              </a:spcBef>
              <a:spcAft>
                <a:spcPts val="0"/>
              </a:spcAft>
            </a:pPr>
            <a:r>
              <a:rPr sz="1350" b="1" spc="70" dirty="0">
                <a:solidFill>
                  <a:srgbClr val="FFFFFF"/>
                </a:solidFill>
                <a:latin typeface="Calibri"/>
                <a:cs typeface="Calibri"/>
              </a:rPr>
              <a:t>ﬁnder</a:t>
            </a:r>
            <a:r>
              <a:rPr sz="1350" b="1" spc="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24310" y="4370807"/>
            <a:ext cx="342171" cy="264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6"/>
              </a:lnSpc>
              <a:spcBef>
                <a:spcPts val="0"/>
              </a:spcBef>
              <a:spcAft>
                <a:spcPts val="0"/>
              </a:spcAft>
            </a:pPr>
            <a:r>
              <a:rPr sz="1350" b="1" spc="43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12624" y="4358345"/>
            <a:ext cx="317706" cy="2510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6"/>
              </a:lnSpc>
              <a:spcBef>
                <a:spcPts val="0"/>
              </a:spcBef>
              <a:spcAft>
                <a:spcPts val="0"/>
              </a:spcAft>
            </a:pPr>
            <a:r>
              <a:rPr sz="1350" b="1" spc="51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94663" y="4990310"/>
            <a:ext cx="1184744" cy="1027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7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31" dirty="0">
                <a:solidFill>
                  <a:srgbClr val="3D3D3E"/>
                </a:solidFill>
                <a:latin typeface="Calibri"/>
                <a:cs typeface="Calibri"/>
              </a:rPr>
              <a:t>Proposed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28" dirty="0">
                <a:solidFill>
                  <a:srgbClr val="3D3D3E"/>
                </a:solidFill>
                <a:latin typeface="Calibri"/>
                <a:cs typeface="Calibri"/>
              </a:rPr>
              <a:t>temporary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50" b="1" spc="37" dirty="0">
                <a:solidFill>
                  <a:srgbClr val="3D3D3E"/>
                </a:solidFill>
                <a:latin typeface="Calibri"/>
                <a:cs typeface="Calibri"/>
              </a:rPr>
              <a:t>community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23" dirty="0">
                <a:solidFill>
                  <a:srgbClr val="3D3D3E"/>
                </a:solidFill>
                <a:latin typeface="Calibri"/>
                <a:cs typeface="Calibri"/>
              </a:rPr>
              <a:t>centre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668663" y="6180190"/>
            <a:ext cx="1089307" cy="295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7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37" dirty="0">
                <a:solidFill>
                  <a:srgbClr val="3D3D3E"/>
                </a:solidFill>
                <a:latin typeface="Calibri"/>
                <a:cs typeface="Calibri"/>
              </a:rPr>
              <a:t>The</a:t>
            </a:r>
            <a:r>
              <a:rPr sz="1650" b="1" spc="14" dirty="0">
                <a:solidFill>
                  <a:srgbClr val="3D3D3E"/>
                </a:solidFill>
                <a:latin typeface="Calibri"/>
                <a:cs typeface="Calibri"/>
              </a:rPr>
              <a:t> </a:t>
            </a:r>
            <a:r>
              <a:rPr sz="1650" b="1" spc="31" dirty="0">
                <a:solidFill>
                  <a:srgbClr val="3D3D3E"/>
                </a:solidFill>
                <a:latin typeface="Calibri"/>
                <a:cs typeface="Calibri"/>
              </a:rPr>
              <a:t>Green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62663" y="7869266"/>
            <a:ext cx="1216935" cy="783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7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33" dirty="0">
                <a:solidFill>
                  <a:srgbClr val="3D3D3E"/>
                </a:solidFill>
                <a:latin typeface="Calibri"/>
                <a:cs typeface="Calibri"/>
              </a:rPr>
              <a:t>Permanent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38" dirty="0">
                <a:solidFill>
                  <a:srgbClr val="3D3D3E"/>
                </a:solidFill>
                <a:latin typeface="Calibri"/>
                <a:cs typeface="Calibri"/>
              </a:rPr>
              <a:t>Community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50" b="1" spc="25" dirty="0">
                <a:solidFill>
                  <a:srgbClr val="3D3D3E"/>
                </a:solidFill>
                <a:latin typeface="Calibri"/>
                <a:cs typeface="Calibri"/>
              </a:rPr>
              <a:t>Centre </a:t>
            </a:r>
            <a:r>
              <a:rPr sz="1650" b="1" spc="27" dirty="0">
                <a:solidFill>
                  <a:srgbClr val="3D3D3E"/>
                </a:solidFill>
                <a:latin typeface="Calibri"/>
                <a:cs typeface="Calibri"/>
              </a:rPr>
              <a:t>here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443001" y="3196935"/>
            <a:ext cx="14232819" cy="5992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5113000" cy="18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628719"/>
            <a:ext cx="6808013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0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While</a:t>
            </a:r>
            <a:r>
              <a:rPr sz="4800" spc="-252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you</a:t>
            </a:r>
            <a:r>
              <a:rPr sz="4800" spc="-247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11" dirty="0">
                <a:solidFill>
                  <a:srgbClr val="FFFFFF"/>
                </a:solidFill>
                <a:latin typeface="TDKTUM+Gibson-SemiBold"/>
                <a:cs typeface="TDKTUM+Gibson-SemiBold"/>
              </a:rPr>
              <a:t>are</a:t>
            </a:r>
            <a:r>
              <a:rPr sz="4800" spc="-242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waiting...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05999" y="10047168"/>
            <a:ext cx="282956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21E1F"/>
                </a:solidFill>
                <a:latin typeface="NQWHRM+CoHeadline-Regular"/>
                <a:cs typeface="NQWHRM+CoHeadline-Regular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438298" y="3475180"/>
            <a:ext cx="14239372" cy="5995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5113000" cy="18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628719"/>
            <a:ext cx="6808013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0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While</a:t>
            </a:r>
            <a:r>
              <a:rPr sz="4800" spc="-252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you</a:t>
            </a:r>
            <a:r>
              <a:rPr sz="4800" spc="-247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11" dirty="0">
                <a:solidFill>
                  <a:srgbClr val="FFFFFF"/>
                </a:solidFill>
                <a:latin typeface="TDKTUM+Gibson-SemiBold"/>
                <a:cs typeface="TDKTUM+Gibson-SemiBold"/>
              </a:rPr>
              <a:t>are</a:t>
            </a:r>
            <a:r>
              <a:rPr sz="4800" spc="-242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waiting...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05999" y="10047168"/>
            <a:ext cx="286765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000" spc="-15" dirty="0">
                <a:solidFill>
                  <a:srgbClr val="221E1F"/>
                </a:solidFill>
                <a:latin typeface="NQWHRM+CoHeadline-Regular"/>
                <a:cs typeface="NQWHRM+CoHeadline-Regular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701745" y="2598415"/>
            <a:ext cx="6401934" cy="7204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5113000" cy="18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628719"/>
            <a:ext cx="6808013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0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While</a:t>
            </a:r>
            <a:r>
              <a:rPr sz="4800" spc="-252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you</a:t>
            </a:r>
            <a:r>
              <a:rPr sz="4800" spc="-247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11" dirty="0">
                <a:solidFill>
                  <a:srgbClr val="FFFFFF"/>
                </a:solidFill>
                <a:latin typeface="TDKTUM+Gibson-SemiBold"/>
                <a:cs typeface="TDKTUM+Gibson-SemiBold"/>
              </a:rPr>
              <a:t>are</a:t>
            </a:r>
            <a:r>
              <a:rPr sz="4800" spc="-242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waiting...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72399" y="2916516"/>
            <a:ext cx="3556711" cy="100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0" dirty="0">
                <a:solidFill>
                  <a:srgbClr val="6D6E71"/>
                </a:solidFill>
                <a:latin typeface="NQWHRM+CoHeadline-Regular"/>
                <a:cs typeface="NQWHRM+CoHeadline-Regular"/>
              </a:rPr>
              <a:t>Temporary</a:t>
            </a:r>
            <a:r>
              <a:rPr sz="2400" spc="20" dirty="0">
                <a:solidFill>
                  <a:srgbClr val="6D6E71"/>
                </a:solidFill>
                <a:latin typeface="NQWHRM+CoHeadline-Regular"/>
                <a:cs typeface="NQWHRM+CoHeadline-Regular"/>
              </a:rPr>
              <a:t> </a:t>
            </a:r>
            <a:r>
              <a:rPr sz="2400" dirty="0">
                <a:solidFill>
                  <a:srgbClr val="6D6E71"/>
                </a:solidFill>
                <a:latin typeface="NQWHRM+CoHeadline-Regular"/>
                <a:cs typeface="NQWHRM+CoHeadline-Regular"/>
              </a:rPr>
              <a:t>Community</a:t>
            </a:r>
          </a:p>
          <a:p>
            <a:pPr marL="0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5" dirty="0">
                <a:solidFill>
                  <a:srgbClr val="6D6E71"/>
                </a:solidFill>
                <a:latin typeface="NQWHRM+CoHeadline-Regular"/>
                <a:cs typeface="NQWHRM+CoHeadline-Regular"/>
              </a:rPr>
              <a:t>Centre</a:t>
            </a:r>
            <a:r>
              <a:rPr sz="2400" spc="15" dirty="0">
                <a:solidFill>
                  <a:srgbClr val="6D6E71"/>
                </a:solidFill>
                <a:latin typeface="NQWHRM+CoHeadline-Regular"/>
                <a:cs typeface="NQWHRM+CoHeadline-Regular"/>
              </a:rPr>
              <a:t> </a:t>
            </a:r>
            <a:r>
              <a:rPr sz="2400" dirty="0">
                <a:solidFill>
                  <a:srgbClr val="6D6E71"/>
                </a:solidFill>
                <a:latin typeface="NQWHRM+CoHeadline-Regular"/>
                <a:cs typeface="NQWHRM+CoHeadline-Regular"/>
              </a:rPr>
              <a:t>will provide: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72399" y="4359237"/>
            <a:ext cx="5642763" cy="110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•</a:t>
            </a:r>
            <a:r>
              <a:rPr sz="2400" spc="319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 large meeting and activity space</a:t>
            </a:r>
          </a:p>
          <a:p>
            <a:pPr marL="228600" marR="0">
              <a:lnSpc>
                <a:spcPts val="2400"/>
              </a:lnSpc>
              <a:spcBef>
                <a:spcPts val="600"/>
              </a:spcBef>
              <a:spcAft>
                <a:spcPts val="0"/>
              </a:spcAft>
            </a:pP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with a movable central partition allowing</a:t>
            </a:r>
          </a:p>
          <a:p>
            <a:pPr marL="228600" marR="0">
              <a:lnSpc>
                <a:spcPts val="2400"/>
              </a:lnSpc>
              <a:spcBef>
                <a:spcPts val="600"/>
              </a:spcBef>
              <a:spcAft>
                <a:spcPts val="0"/>
              </a:spcAft>
            </a:pP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ﬂexibility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72399" y="5718236"/>
            <a:ext cx="4442155" cy="939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•</a:t>
            </a:r>
            <a:r>
              <a:rPr sz="2400" spc="319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Oﬃces and touchdown spaces</a:t>
            </a:r>
          </a:p>
          <a:p>
            <a:pPr marL="0" marR="0">
              <a:lnSpc>
                <a:spcPts val="2400"/>
              </a:lnSpc>
              <a:spcBef>
                <a:spcPts val="2300"/>
              </a:spcBef>
              <a:spcAft>
                <a:spcPts val="0"/>
              </a:spcAft>
            </a:pP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•</a:t>
            </a:r>
            <a:r>
              <a:rPr sz="2400" spc="319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NHS room and waiting area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72399" y="6912236"/>
            <a:ext cx="5196229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•</a:t>
            </a:r>
            <a:r>
              <a:rPr sz="2400" spc="319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Kitchenette and café and an informal</a:t>
            </a:r>
          </a:p>
          <a:p>
            <a:pPr marL="228600" marR="0">
              <a:lnSpc>
                <a:spcPts val="2400"/>
              </a:lnSpc>
              <a:spcBef>
                <a:spcPts val="600"/>
              </a:spcBef>
              <a:spcAft>
                <a:spcPts val="0"/>
              </a:spcAft>
            </a:pP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gathering area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72399" y="7890236"/>
            <a:ext cx="2785567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•</a:t>
            </a:r>
            <a:r>
              <a:rPr sz="2400" spc="319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Community Larder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372399" y="8487236"/>
            <a:ext cx="489996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•</a:t>
            </a:r>
            <a:r>
              <a:rPr sz="2400" spc="319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External canopy over the entrance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372399" y="9160436"/>
            <a:ext cx="2884932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•</a:t>
            </a:r>
            <a:r>
              <a:rPr sz="2400" spc="319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24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Community garden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505999" y="10047168"/>
            <a:ext cx="291084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000" spc="-23" dirty="0">
                <a:solidFill>
                  <a:srgbClr val="221E1F"/>
                </a:solidFill>
                <a:latin typeface="NQWHRM+CoHeadline-Regular"/>
                <a:cs typeface="NQWHRM+CoHeadline-Regular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51130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" y="628719"/>
            <a:ext cx="6808013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0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While</a:t>
            </a:r>
            <a:r>
              <a:rPr sz="4800" spc="-252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you</a:t>
            </a:r>
            <a:r>
              <a:rPr sz="4800" spc="-247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11" dirty="0">
                <a:solidFill>
                  <a:srgbClr val="FFFFFF"/>
                </a:solidFill>
                <a:latin typeface="TDKTUM+Gibson-SemiBold"/>
                <a:cs typeface="TDKTUM+Gibson-SemiBold"/>
              </a:rPr>
              <a:t>are</a:t>
            </a:r>
            <a:r>
              <a:rPr sz="4800" spc="-242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waiting...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1014" y="2634722"/>
            <a:ext cx="340621" cy="386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46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221E1F"/>
                </a:solidFill>
                <a:latin typeface="Calibri"/>
                <a:cs typeface="Calibri"/>
              </a:rPr>
              <a:t>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26222" y="2785254"/>
            <a:ext cx="1583179" cy="6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</a:pPr>
            <a:r>
              <a:rPr sz="1550" spc="12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Assembly</a:t>
            </a:r>
            <a:r>
              <a:rPr sz="155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550" spc="1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rooms</a:t>
            </a:r>
          </a:p>
          <a:p>
            <a:pPr marL="0" marR="0">
              <a:lnSpc>
                <a:spcPts val="1575"/>
              </a:lnSpc>
              <a:spcBef>
                <a:spcPts val="1413"/>
              </a:spcBef>
              <a:spcAft>
                <a:spcPts val="0"/>
              </a:spcAft>
            </a:pPr>
            <a:r>
              <a:rPr sz="1550" spc="15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Oﬃces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326222" y="3557004"/>
            <a:ext cx="557250" cy="2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</a:pPr>
            <a:r>
              <a:rPr sz="1550" spc="1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Cafe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326222" y="3942880"/>
            <a:ext cx="832885" cy="6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Storage</a:t>
            </a:r>
          </a:p>
          <a:p>
            <a:pPr marL="0" marR="0">
              <a:lnSpc>
                <a:spcPts val="1575"/>
              </a:lnSpc>
              <a:spcBef>
                <a:spcPts val="1413"/>
              </a:spcBef>
              <a:spcAft>
                <a:spcPts val="0"/>
              </a:spcAft>
            </a:pPr>
            <a:r>
              <a:rPr sz="1550" spc="18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NHS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09000" y="5828119"/>
            <a:ext cx="989421" cy="359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34"/>
              </a:lnSpc>
              <a:spcBef>
                <a:spcPts val="0"/>
              </a:spcBef>
              <a:spcAft>
                <a:spcPts val="0"/>
              </a:spcAft>
            </a:pPr>
            <a:r>
              <a:rPr sz="2100" spc="20" dirty="0">
                <a:solidFill>
                  <a:srgbClr val="3D3D3E"/>
                </a:solidFill>
                <a:latin typeface="Calibri"/>
                <a:cs typeface="Calibri"/>
              </a:rPr>
              <a:t>Garden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39999" y="8682366"/>
            <a:ext cx="3170124" cy="871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6D6E71"/>
                </a:solidFill>
                <a:latin typeface="NQWHRM+CoHeadline-Regular"/>
                <a:cs typeface="NQWHRM+CoHeadline-Regular"/>
              </a:rPr>
              <a:t>The building would operate </a:t>
            </a:r>
            <a:r>
              <a:rPr sz="1600" spc="-11" dirty="0">
                <a:solidFill>
                  <a:srgbClr val="6D6E71"/>
                </a:solidFill>
                <a:latin typeface="NQWHRM+CoHeadline-Regular"/>
                <a:cs typeface="NQWHRM+CoHeadline-Regular"/>
              </a:rPr>
              <a:t>for</a:t>
            </a:r>
          </a:p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6D6E71"/>
                </a:solidFill>
                <a:latin typeface="NQWHRM+CoHeadline-Regular"/>
                <a:cs typeface="NQWHRM+CoHeadline-Regular"/>
              </a:rPr>
              <a:t>approximately 3 years until the</a:t>
            </a:r>
          </a:p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6D6E71"/>
                </a:solidFill>
                <a:latin typeface="NQWHRM+CoHeadline-Regular"/>
                <a:cs typeface="NQWHRM+CoHeadline-Regular"/>
              </a:rPr>
              <a:t>new permanent centre opens.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457200" y="8781529"/>
            <a:ext cx="4446003" cy="348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67994" y="7825802"/>
            <a:ext cx="4446003" cy="3481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30746" y="3976786"/>
            <a:ext cx="4061752" cy="4492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55699" y="3976786"/>
            <a:ext cx="4061752" cy="44686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400" y="4987277"/>
            <a:ext cx="4438801" cy="3481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994" y="3051250"/>
            <a:ext cx="4438801" cy="3481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6870077"/>
            <a:ext cx="4446003" cy="3481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5113000" cy="18607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7200" y="628719"/>
            <a:ext cx="9970616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0"/>
              </a:lnSpc>
              <a:spcBef>
                <a:spcPts val="0"/>
              </a:spcBef>
              <a:spcAft>
                <a:spcPts val="0"/>
              </a:spcAft>
            </a:pPr>
            <a:r>
              <a:rPr sz="4800" spc="-101" dirty="0">
                <a:solidFill>
                  <a:srgbClr val="FFFFFF"/>
                </a:solidFill>
                <a:latin typeface="TDKTUM+Gibson-SemiBold"/>
                <a:cs typeface="TDKTUM+Gibson-SemiBold"/>
              </a:rPr>
              <a:t>Your</a:t>
            </a:r>
            <a:r>
              <a:rPr sz="4800" spc="-152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15" dirty="0">
                <a:solidFill>
                  <a:srgbClr val="FFFFFF"/>
                </a:solidFill>
                <a:latin typeface="TDKTUM+Gibson-SemiBold"/>
                <a:cs typeface="TDKTUM+Gibson-SemiBold"/>
              </a:rPr>
              <a:t>Permanent</a:t>
            </a:r>
            <a:r>
              <a:rPr sz="4800" spc="-239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Community</a:t>
            </a:r>
            <a:r>
              <a:rPr sz="4800" spc="-251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1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Centre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8000" y="2144857"/>
            <a:ext cx="1803653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6D6E71"/>
                </a:solidFill>
                <a:latin typeface="NQWHRM+CoHeadline-Regular"/>
                <a:cs typeface="NQWHRM+CoHeadline-Regular"/>
              </a:rPr>
              <a:t>The Brief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8000" y="3002838"/>
            <a:ext cx="1183144" cy="295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7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41" dirty="0">
                <a:solidFill>
                  <a:srgbClr val="3D3D3E"/>
                </a:solidFill>
                <a:latin typeface="Calibri"/>
                <a:cs typeface="Calibri"/>
              </a:rPr>
              <a:t>MAIN</a:t>
            </a:r>
            <a:r>
              <a:rPr sz="1650" b="1" spc="21" dirty="0">
                <a:solidFill>
                  <a:srgbClr val="3D3D3E"/>
                </a:solidFill>
                <a:latin typeface="Calibri"/>
                <a:cs typeface="Calibri"/>
              </a:rPr>
              <a:t> </a:t>
            </a:r>
            <a:r>
              <a:rPr sz="1650" b="1" spc="40" dirty="0">
                <a:solidFill>
                  <a:srgbClr val="3D3D3E"/>
                </a:solidFill>
                <a:latin typeface="Calibri"/>
                <a:cs typeface="Calibri"/>
              </a:rPr>
              <a:t>HALL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68000" y="3399400"/>
            <a:ext cx="4591913" cy="1384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</a:t>
            </a:r>
            <a:r>
              <a:rPr sz="1600" spc="20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large</a:t>
            </a:r>
            <a:r>
              <a:rPr sz="1600" spc="20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multi-purpose</a:t>
            </a:r>
            <a:r>
              <a:rPr sz="1600" spc="20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hall</a:t>
            </a:r>
            <a:r>
              <a:rPr sz="1600" spc="20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for</a:t>
            </a:r>
            <a:r>
              <a:rPr sz="1600" spc="20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formal</a:t>
            </a:r>
            <a:r>
              <a:rPr sz="1600" spc="20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and</a:t>
            </a:r>
            <a:r>
              <a:rPr sz="1600" spc="20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informal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events;</a:t>
            </a:r>
            <a:r>
              <a:rPr sz="1600" spc="-5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public</a:t>
            </a:r>
            <a:r>
              <a:rPr sz="1600" spc="-5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spc="-1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assembly,</a:t>
            </a:r>
            <a:r>
              <a:rPr sz="1600" spc="-43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visual</a:t>
            </a:r>
            <a:r>
              <a:rPr sz="1600" spc="-5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and</a:t>
            </a:r>
            <a:r>
              <a:rPr sz="1600" spc="-5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performing</a:t>
            </a:r>
            <a:r>
              <a:rPr sz="1600" spc="-5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arts,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practice</a:t>
            </a:r>
            <a:r>
              <a:rPr sz="1600" spc="21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and</a:t>
            </a:r>
            <a:r>
              <a:rPr sz="1600" spc="21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tuition,</a:t>
            </a:r>
            <a:r>
              <a:rPr sz="1600" spc="21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lectures</a:t>
            </a:r>
            <a:r>
              <a:rPr sz="1600" spc="21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and</a:t>
            </a:r>
            <a:r>
              <a:rPr sz="1600" spc="21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demonstrations.</a:t>
            </a:r>
          </a:p>
          <a:p>
            <a:pPr marL="0" marR="0">
              <a:lnSpc>
                <a:spcPts val="1600"/>
              </a:lnSpc>
              <a:spcBef>
                <a:spcPts val="199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Fold</a:t>
            </a:r>
            <a:r>
              <a:rPr sz="1600" spc="138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out</a:t>
            </a:r>
            <a:r>
              <a:rPr sz="1600" spc="138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partitioning</a:t>
            </a:r>
            <a:r>
              <a:rPr sz="1600" spc="138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to</a:t>
            </a:r>
            <a:r>
              <a:rPr sz="1600" spc="138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enable</a:t>
            </a:r>
            <a:r>
              <a:rPr sz="1600" spc="138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hall</a:t>
            </a:r>
            <a:r>
              <a:rPr sz="1600" spc="138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to</a:t>
            </a:r>
            <a:r>
              <a:rPr sz="1600" spc="138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be</a:t>
            </a:r>
            <a:r>
              <a:rPr sz="1600" spc="138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split</a:t>
            </a:r>
            <a:r>
              <a:rPr sz="1600" spc="138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into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two</a:t>
            </a:r>
            <a:r>
              <a:rPr sz="1600" spc="255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or</a:t>
            </a:r>
            <a:r>
              <a:rPr sz="1600" spc="255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three</a:t>
            </a:r>
            <a:r>
              <a:rPr sz="1600" spc="255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separate</a:t>
            </a:r>
            <a:r>
              <a:rPr sz="1600" spc="255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spaces.</a:t>
            </a:r>
            <a:r>
              <a:rPr sz="1600" spc="255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Adequate</a:t>
            </a:r>
            <a:r>
              <a:rPr sz="1600" spc="255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storage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accessible to multiple groups.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4399" y="4938865"/>
            <a:ext cx="1292984" cy="295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7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30" dirty="0">
                <a:solidFill>
                  <a:srgbClr val="3D3D3E"/>
                </a:solidFill>
                <a:latin typeface="Calibri"/>
                <a:cs typeface="Calibri"/>
              </a:rPr>
              <a:t>FOYER/CAFÉ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64399" y="5335427"/>
            <a:ext cx="4591913" cy="138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An</a:t>
            </a:r>
            <a:r>
              <a:rPr sz="1600" spc="37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informal</a:t>
            </a:r>
            <a:r>
              <a:rPr sz="1600" spc="37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community</a:t>
            </a:r>
            <a:r>
              <a:rPr sz="1600" spc="37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gathering</a:t>
            </a:r>
            <a:r>
              <a:rPr sz="1600" spc="37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space,</a:t>
            </a:r>
            <a:r>
              <a:rPr sz="1600" spc="37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serving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hot</a:t>
            </a:r>
            <a:r>
              <a:rPr sz="1600" spc="-1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drinks/snacks</a:t>
            </a:r>
            <a:r>
              <a:rPr sz="1600" spc="-1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for</a:t>
            </a:r>
            <a:r>
              <a:rPr sz="1600" spc="-1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waiting,</a:t>
            </a:r>
            <a:r>
              <a:rPr sz="1600" spc="-1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meeting</a:t>
            </a:r>
            <a:r>
              <a:rPr sz="1600" spc="-1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and</a:t>
            </a:r>
            <a:r>
              <a:rPr sz="1600" spc="-1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greeting.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Welcoming</a:t>
            </a:r>
            <a:r>
              <a:rPr sz="1600" spc="52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and</a:t>
            </a:r>
            <a:r>
              <a:rPr sz="1600" spc="4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open,</a:t>
            </a:r>
            <a:r>
              <a:rPr sz="1600" spc="4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suitable</a:t>
            </a:r>
            <a:r>
              <a:rPr sz="1600" spc="4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for</a:t>
            </a:r>
            <a:r>
              <a:rPr sz="1600" spc="4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casually</a:t>
            </a:r>
            <a:r>
              <a:rPr sz="1600" spc="4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drop</a:t>
            </a:r>
            <a:r>
              <a:rPr sz="1600" spc="4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in.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</a:t>
            </a:r>
            <a:r>
              <a:rPr sz="1600" spc="1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comfy</a:t>
            </a:r>
            <a:r>
              <a:rPr sz="1600" spc="1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space</a:t>
            </a:r>
            <a:r>
              <a:rPr sz="1600" spc="1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incorporating</a:t>
            </a:r>
            <a:r>
              <a:rPr sz="1600" spc="1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‘nooks</a:t>
            </a:r>
            <a:r>
              <a:rPr sz="1600" spc="1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and</a:t>
            </a:r>
            <a:r>
              <a:rPr sz="1600" spc="1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crannies’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to</a:t>
            </a:r>
            <a:r>
              <a:rPr sz="1600" spc="266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enable</a:t>
            </a:r>
            <a:r>
              <a:rPr sz="1600" spc="266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quiet</a:t>
            </a:r>
            <a:r>
              <a:rPr sz="1600" spc="266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spaces</a:t>
            </a:r>
            <a:r>
              <a:rPr sz="1600" spc="266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for</a:t>
            </a:r>
            <a:r>
              <a:rPr sz="1600" spc="266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people</a:t>
            </a:r>
            <a:r>
              <a:rPr sz="1600" spc="266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to</a:t>
            </a:r>
            <a:r>
              <a:rPr sz="1600" spc="266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relax</a:t>
            </a:r>
            <a:r>
              <a:rPr sz="1600" spc="266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away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from general café area, breast feed etc.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57200" y="6821665"/>
            <a:ext cx="942750" cy="295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7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28" dirty="0">
                <a:solidFill>
                  <a:srgbClr val="3D3D3E"/>
                </a:solidFill>
                <a:latin typeface="Calibri"/>
                <a:cs typeface="Calibri"/>
              </a:rPr>
              <a:t>KITCHEN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64399" y="7218227"/>
            <a:ext cx="4591101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Small</a:t>
            </a:r>
            <a:r>
              <a:rPr sz="1600" spc="-9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commercial</a:t>
            </a:r>
            <a:r>
              <a:rPr sz="1600" spc="-9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kitchen</a:t>
            </a:r>
            <a:r>
              <a:rPr sz="1600" spc="-9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to</a:t>
            </a:r>
            <a:r>
              <a:rPr sz="1600" spc="-9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serve</a:t>
            </a:r>
            <a:r>
              <a:rPr sz="1600" spc="-9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the</a:t>
            </a:r>
            <a:r>
              <a:rPr sz="1600" spc="-9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main</a:t>
            </a:r>
            <a:r>
              <a:rPr sz="1600" spc="-9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hall</a:t>
            </a:r>
            <a:r>
              <a:rPr sz="1600" spc="-9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and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café.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68000" y="7777388"/>
            <a:ext cx="1250483" cy="295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7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38" dirty="0">
                <a:solidFill>
                  <a:srgbClr val="3D3D3E"/>
                </a:solidFill>
                <a:latin typeface="Calibri"/>
                <a:cs typeface="Calibri"/>
              </a:rPr>
              <a:t>FOOD</a:t>
            </a:r>
            <a:r>
              <a:rPr sz="1650" b="1" spc="21" dirty="0">
                <a:solidFill>
                  <a:srgbClr val="3D3D3E"/>
                </a:solidFill>
                <a:latin typeface="Calibri"/>
                <a:cs typeface="Calibri"/>
              </a:rPr>
              <a:t> </a:t>
            </a:r>
            <a:r>
              <a:rPr sz="1650" b="1" spc="37" dirty="0">
                <a:solidFill>
                  <a:srgbClr val="3D3D3E"/>
                </a:solidFill>
                <a:latin typeface="Calibri"/>
                <a:cs typeface="Calibri"/>
              </a:rPr>
              <a:t>BANK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68000" y="8173950"/>
            <a:ext cx="459902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Storage</a:t>
            </a:r>
            <a:r>
              <a:rPr sz="1600" spc="31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area</a:t>
            </a:r>
            <a:r>
              <a:rPr sz="1600" spc="306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with</a:t>
            </a:r>
            <a:r>
              <a:rPr sz="1600" spc="306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fridge/freezer.</a:t>
            </a:r>
            <a:r>
              <a:rPr sz="1600" spc="317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Discreet</a:t>
            </a:r>
            <a:r>
              <a:rPr sz="1600" spc="306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access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arrangements.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57200" y="8733111"/>
            <a:ext cx="2110284" cy="295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7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38" dirty="0">
                <a:solidFill>
                  <a:srgbClr val="3D3D3E"/>
                </a:solidFill>
                <a:latin typeface="Calibri"/>
                <a:cs typeface="Calibri"/>
              </a:rPr>
              <a:t>CENTRE</a:t>
            </a:r>
            <a:r>
              <a:rPr sz="1650" b="1" spc="11" dirty="0">
                <a:solidFill>
                  <a:srgbClr val="3D3D3E"/>
                </a:solidFill>
                <a:latin typeface="Calibri"/>
                <a:cs typeface="Calibri"/>
              </a:rPr>
              <a:t> </a:t>
            </a:r>
            <a:r>
              <a:rPr sz="1650" b="1" dirty="0">
                <a:solidFill>
                  <a:srgbClr val="3D3D3E"/>
                </a:solidFill>
                <a:latin typeface="Calibri"/>
                <a:cs typeface="Calibri"/>
              </a:rPr>
              <a:t>STAFF</a:t>
            </a:r>
            <a:r>
              <a:rPr sz="1650" b="1" spc="50" dirty="0">
                <a:solidFill>
                  <a:srgbClr val="3D3D3E"/>
                </a:solidFill>
                <a:latin typeface="Calibri"/>
                <a:cs typeface="Calibri"/>
              </a:rPr>
              <a:t> </a:t>
            </a:r>
            <a:r>
              <a:rPr sz="1650" b="1" spc="34" dirty="0">
                <a:solidFill>
                  <a:srgbClr val="3D3D3E"/>
                </a:solidFill>
                <a:latin typeface="Calibri"/>
                <a:cs typeface="Calibri"/>
              </a:rPr>
              <a:t>OFFICE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53599" y="9131646"/>
            <a:ext cx="4602276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 base for staﬀ; a reception and booking point,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records</a:t>
            </a:r>
            <a:r>
              <a:rPr sz="1600" spc="16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store</a:t>
            </a:r>
            <a:r>
              <a:rPr sz="1600" spc="16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and</a:t>
            </a:r>
            <a:r>
              <a:rPr sz="1600" spc="16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location</a:t>
            </a:r>
            <a:r>
              <a:rPr sz="1600" spc="16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for</a:t>
            </a:r>
            <a:r>
              <a:rPr sz="1600" spc="16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the</a:t>
            </a:r>
            <a:r>
              <a:rPr sz="1600" spc="16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centre’s</a:t>
            </a:r>
            <a:r>
              <a:rPr sz="1600" spc="166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master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service control.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505999" y="10047168"/>
            <a:ext cx="290068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000" spc="-21" dirty="0">
                <a:solidFill>
                  <a:srgbClr val="221E1F"/>
                </a:solidFill>
                <a:latin typeface="NQWHRM+CoHeadline-Regular"/>
                <a:cs typeface="NQWHRM+CoHeadline-Regular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"/>
          <p:cNvSpPr/>
          <p:nvPr/>
        </p:nvSpPr>
        <p:spPr>
          <a:xfrm>
            <a:off x="457200" y="4954346"/>
            <a:ext cx="4510798" cy="348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0411848" y="2674113"/>
            <a:ext cx="4061752" cy="2264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11845" y="5269960"/>
            <a:ext cx="4066945" cy="44448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8280945"/>
            <a:ext cx="4564799" cy="3481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7359598"/>
            <a:ext cx="4556963" cy="3481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6020409"/>
            <a:ext cx="4564799" cy="3481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364" y="3626345"/>
            <a:ext cx="4564798" cy="3481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2731807"/>
            <a:ext cx="4564799" cy="3481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8499" y="3068203"/>
            <a:ext cx="4061752" cy="66466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5113000" cy="18607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7200" y="628719"/>
            <a:ext cx="9970616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0"/>
              </a:lnSpc>
              <a:spcBef>
                <a:spcPts val="0"/>
              </a:spcBef>
              <a:spcAft>
                <a:spcPts val="0"/>
              </a:spcAft>
            </a:pPr>
            <a:r>
              <a:rPr sz="4800" spc="-101" dirty="0">
                <a:solidFill>
                  <a:srgbClr val="FFFFFF"/>
                </a:solidFill>
                <a:latin typeface="TDKTUM+Gibson-SemiBold"/>
                <a:cs typeface="TDKTUM+Gibson-SemiBold"/>
              </a:rPr>
              <a:t>Your</a:t>
            </a:r>
            <a:r>
              <a:rPr sz="4800" spc="-152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15" dirty="0">
                <a:solidFill>
                  <a:srgbClr val="FFFFFF"/>
                </a:solidFill>
                <a:latin typeface="TDKTUM+Gibson-SemiBold"/>
                <a:cs typeface="TDKTUM+Gibson-SemiBold"/>
              </a:rPr>
              <a:t>Permanent</a:t>
            </a:r>
            <a:r>
              <a:rPr sz="4800" spc="-239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Community</a:t>
            </a:r>
            <a:r>
              <a:rPr sz="4800" spc="-251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1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Centre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7200" y="2683385"/>
            <a:ext cx="4111718" cy="295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7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43" dirty="0">
                <a:solidFill>
                  <a:srgbClr val="3D3D3E"/>
                </a:solidFill>
                <a:latin typeface="Calibri"/>
                <a:cs typeface="Calibri"/>
              </a:rPr>
              <a:t>COMMUNITY</a:t>
            </a:r>
            <a:r>
              <a:rPr sz="1650" b="1" spc="10" dirty="0">
                <a:solidFill>
                  <a:srgbClr val="3D3D3E"/>
                </a:solidFill>
                <a:latin typeface="Calibri"/>
                <a:cs typeface="Calibri"/>
              </a:rPr>
              <a:t> </a:t>
            </a:r>
            <a:r>
              <a:rPr sz="1650" b="1" spc="37" dirty="0">
                <a:solidFill>
                  <a:srgbClr val="3D3D3E"/>
                </a:solidFill>
                <a:latin typeface="Calibri"/>
                <a:cs typeface="Calibri"/>
              </a:rPr>
              <a:t>CO-WORKING/SHARED</a:t>
            </a:r>
            <a:r>
              <a:rPr sz="1650" b="1" spc="21" dirty="0">
                <a:solidFill>
                  <a:srgbClr val="3D3D3E"/>
                </a:solidFill>
                <a:latin typeface="Calibri"/>
                <a:cs typeface="Calibri"/>
              </a:rPr>
              <a:t> </a:t>
            </a:r>
            <a:r>
              <a:rPr sz="1650" b="1" dirty="0">
                <a:solidFill>
                  <a:srgbClr val="3D3D3E"/>
                </a:solidFill>
                <a:latin typeface="Calibri"/>
                <a:cs typeface="Calibri"/>
              </a:rPr>
              <a:t>SPACE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57200" y="3079947"/>
            <a:ext cx="4712206" cy="469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</a:t>
            </a:r>
            <a:r>
              <a:rPr sz="1600" spc="-57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free-range</a:t>
            </a:r>
            <a:r>
              <a:rPr sz="1600" spc="-57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space</a:t>
            </a:r>
            <a:r>
              <a:rPr sz="1600" spc="-57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for</a:t>
            </a:r>
            <a:r>
              <a:rPr sz="1600" spc="-57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community</a:t>
            </a:r>
            <a:r>
              <a:rPr sz="1600" spc="-57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book</a:t>
            </a:r>
            <a:r>
              <a:rPr sz="1600" spc="-57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share/swap-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shop and co-working, including a computer area.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49362" y="3577925"/>
            <a:ext cx="2243421" cy="295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7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28" dirty="0">
                <a:solidFill>
                  <a:srgbClr val="3D3D3E"/>
                </a:solidFill>
                <a:latin typeface="Calibri"/>
                <a:cs typeface="Calibri"/>
              </a:rPr>
              <a:t>MESSY</a:t>
            </a:r>
            <a:r>
              <a:rPr sz="1650" b="1" spc="25" dirty="0">
                <a:solidFill>
                  <a:srgbClr val="3D3D3E"/>
                </a:solidFill>
                <a:latin typeface="Calibri"/>
                <a:cs typeface="Calibri"/>
              </a:rPr>
              <a:t> </a:t>
            </a:r>
            <a:r>
              <a:rPr sz="1650" b="1" spc="31" dirty="0">
                <a:solidFill>
                  <a:srgbClr val="3D3D3E"/>
                </a:solidFill>
                <a:latin typeface="Calibri"/>
                <a:cs typeface="Calibri"/>
              </a:rPr>
              <a:t>ACTIVITY</a:t>
            </a:r>
            <a:r>
              <a:rPr sz="1650" b="1" spc="21" dirty="0">
                <a:solidFill>
                  <a:srgbClr val="3D3D3E"/>
                </a:solidFill>
                <a:latin typeface="Calibri"/>
                <a:cs typeface="Calibri"/>
              </a:rPr>
              <a:t> </a:t>
            </a:r>
            <a:r>
              <a:rPr sz="1650" b="1" dirty="0">
                <a:solidFill>
                  <a:srgbClr val="3D3D3E"/>
                </a:solidFill>
                <a:latin typeface="Calibri"/>
                <a:cs typeface="Calibri"/>
              </a:rPr>
              <a:t>SPACE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49362" y="3974487"/>
            <a:ext cx="4712817" cy="92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</a:t>
            </a:r>
            <a:r>
              <a:rPr sz="1600" spc="8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robust</a:t>
            </a:r>
            <a:r>
              <a:rPr sz="1600" spc="8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‘make</a:t>
            </a:r>
            <a:r>
              <a:rPr sz="1600" spc="8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space’</a:t>
            </a:r>
            <a:r>
              <a:rPr sz="1600" spc="8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for</a:t>
            </a:r>
            <a:r>
              <a:rPr sz="1600" spc="8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arts</a:t>
            </a:r>
            <a:r>
              <a:rPr sz="1600" spc="8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and</a:t>
            </a:r>
            <a:r>
              <a:rPr sz="1600" spc="8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crafts,</a:t>
            </a:r>
            <a:r>
              <a:rPr sz="1600" spc="8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workshop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or</a:t>
            </a:r>
            <a:r>
              <a:rPr sz="1600" spc="26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other</a:t>
            </a:r>
            <a:r>
              <a:rPr sz="1600" spc="26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messy</a:t>
            </a:r>
            <a:r>
              <a:rPr sz="1600" spc="26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activities,</a:t>
            </a:r>
            <a:r>
              <a:rPr sz="1600" spc="26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ideally</a:t>
            </a:r>
            <a:r>
              <a:rPr sz="1600" spc="26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connected</a:t>
            </a:r>
            <a:r>
              <a:rPr sz="1600" spc="26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to</a:t>
            </a:r>
            <a:r>
              <a:rPr sz="1600" spc="26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the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secure</a:t>
            </a:r>
            <a:r>
              <a:rPr sz="1600" spc="3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courtyard</a:t>
            </a:r>
            <a:r>
              <a:rPr sz="1600" spc="3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garden.</a:t>
            </a:r>
            <a:r>
              <a:rPr sz="1600" spc="3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Could</a:t>
            </a:r>
            <a:r>
              <a:rPr sz="1600" spc="3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be</a:t>
            </a:r>
            <a:r>
              <a:rPr sz="1600" spc="3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used</a:t>
            </a:r>
            <a:r>
              <a:rPr sz="1600" spc="3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by</a:t>
            </a:r>
            <a:r>
              <a:rPr sz="1600" spc="3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play-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groups.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57200" y="4905930"/>
            <a:ext cx="3258825" cy="295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7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18" dirty="0">
                <a:solidFill>
                  <a:srgbClr val="3D3D3E"/>
                </a:solidFill>
                <a:latin typeface="Calibri"/>
                <a:cs typeface="Calibri"/>
              </a:rPr>
              <a:t>CONSULTATION/MEETING</a:t>
            </a:r>
            <a:r>
              <a:rPr sz="1650" b="1" spc="43" dirty="0">
                <a:solidFill>
                  <a:srgbClr val="3D3D3E"/>
                </a:solidFill>
                <a:latin typeface="Calibri"/>
                <a:cs typeface="Calibri"/>
              </a:rPr>
              <a:t> </a:t>
            </a:r>
            <a:r>
              <a:rPr sz="1650" b="1" spc="46" dirty="0">
                <a:solidFill>
                  <a:srgbClr val="3D3D3E"/>
                </a:solidFill>
                <a:latin typeface="Calibri"/>
                <a:cs typeface="Calibri"/>
              </a:rPr>
              <a:t>ROOMS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200" y="5302491"/>
            <a:ext cx="4717694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Multi-purpose</a:t>
            </a:r>
            <a:r>
              <a:rPr sz="1600" spc="696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spaces</a:t>
            </a:r>
            <a:r>
              <a:rPr sz="1600" spc="696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for</a:t>
            </a:r>
            <a:r>
              <a:rPr sz="1600" spc="696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meetings</a:t>
            </a:r>
            <a:r>
              <a:rPr sz="1600" spc="696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and</a:t>
            </a:r>
            <a:r>
              <a:rPr sz="1600" spc="696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groups,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visiting</a:t>
            </a:r>
            <a:r>
              <a:rPr sz="1600" spc="469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community</a:t>
            </a:r>
            <a:r>
              <a:rPr sz="1600" spc="469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workers,</a:t>
            </a:r>
            <a:r>
              <a:rPr sz="1600" spc="47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including</a:t>
            </a:r>
            <a:r>
              <a:rPr sz="1600" spc="469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police,</a:t>
            </a:r>
            <a:r>
              <a:rPr sz="1600" spc="473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and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potentially NHS clinics</a:t>
            </a:r>
            <a:r>
              <a:rPr sz="1600" dirty="0">
                <a:solidFill>
                  <a:srgbClr val="221E1F"/>
                </a:solidFill>
                <a:latin typeface="LRLENC+ProximaNova-Light"/>
                <a:cs typeface="LRLENC+ProximaNova-Light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57200" y="5971985"/>
            <a:ext cx="1013309" cy="295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7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27" dirty="0">
                <a:solidFill>
                  <a:srgbClr val="3D3D3E"/>
                </a:solidFill>
                <a:latin typeface="Calibri"/>
                <a:cs typeface="Calibri"/>
              </a:rPr>
              <a:t>STORAGE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57200" y="6368547"/>
            <a:ext cx="4712614" cy="92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Rentable</a:t>
            </a:r>
            <a:r>
              <a:rPr sz="1600" spc="305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spaces</a:t>
            </a:r>
            <a:r>
              <a:rPr sz="1600" spc="299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convenient</a:t>
            </a:r>
            <a:r>
              <a:rPr sz="1600" spc="299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for</a:t>
            </a:r>
            <a:r>
              <a:rPr sz="1600" spc="299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clubs</a:t>
            </a:r>
            <a:r>
              <a:rPr sz="1600" spc="299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and</a:t>
            </a:r>
            <a:r>
              <a:rPr sz="1600" spc="299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groups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to</a:t>
            </a:r>
            <a:r>
              <a:rPr sz="1600" spc="23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store</a:t>
            </a:r>
            <a:r>
              <a:rPr sz="1600" spc="23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larger</a:t>
            </a:r>
            <a:r>
              <a:rPr sz="1600" spc="23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items,</a:t>
            </a:r>
            <a:r>
              <a:rPr sz="1600" spc="23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as</a:t>
            </a:r>
            <a:r>
              <a:rPr sz="1600" spc="23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well</a:t>
            </a:r>
            <a:r>
              <a:rPr sz="1600" spc="23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as</a:t>
            </a:r>
            <a:r>
              <a:rPr sz="1600" spc="23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community</a:t>
            </a:r>
            <a:r>
              <a:rPr sz="1600" spc="234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centre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equipment</a:t>
            </a:r>
            <a:r>
              <a:rPr sz="1600" spc="57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and</a:t>
            </a:r>
            <a:r>
              <a:rPr sz="1600" spc="57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furniture.</a:t>
            </a:r>
            <a:r>
              <a:rPr sz="1600" spc="58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spc="-197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To</a:t>
            </a:r>
            <a:r>
              <a:rPr sz="1600" spc="253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include</a:t>
            </a:r>
            <a:r>
              <a:rPr sz="1600" spc="57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outside</a:t>
            </a:r>
            <a:r>
              <a:rPr sz="1600" spc="57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storage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space.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57200" y="7311186"/>
            <a:ext cx="877421" cy="295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7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25" dirty="0">
                <a:solidFill>
                  <a:srgbClr val="3D3D3E"/>
                </a:solidFill>
                <a:latin typeface="Calibri"/>
                <a:cs typeface="Calibri"/>
              </a:rPr>
              <a:t>TOILETS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57200" y="7707748"/>
            <a:ext cx="4712003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Convenient</a:t>
            </a:r>
            <a:r>
              <a:rPr sz="1600" spc="226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locations,</a:t>
            </a:r>
            <a:r>
              <a:rPr sz="1600" spc="226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to</a:t>
            </a:r>
            <a:r>
              <a:rPr sz="1600" spc="226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include</a:t>
            </a:r>
            <a:r>
              <a:rPr sz="1600" spc="226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disabled</a:t>
            </a:r>
            <a:r>
              <a:rPr sz="1600" spc="226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toilets,</a:t>
            </a:r>
            <a:r>
              <a:rPr sz="1600" spc="226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‘family toilet’ and Changing Places toilet.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57200" y="8232530"/>
            <a:ext cx="1815777" cy="295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7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44" dirty="0">
                <a:solidFill>
                  <a:srgbClr val="3D3D3E"/>
                </a:solidFill>
                <a:latin typeface="Calibri"/>
                <a:cs typeface="Calibri"/>
              </a:rPr>
              <a:t>OUTDOOR</a:t>
            </a:r>
            <a:r>
              <a:rPr sz="1650" b="1" spc="10" dirty="0">
                <a:solidFill>
                  <a:srgbClr val="3D3D3E"/>
                </a:solidFill>
                <a:latin typeface="Calibri"/>
                <a:cs typeface="Calibri"/>
              </a:rPr>
              <a:t> </a:t>
            </a:r>
            <a:r>
              <a:rPr sz="1650" b="1" dirty="0">
                <a:solidFill>
                  <a:srgbClr val="3D3D3E"/>
                </a:solidFill>
                <a:latin typeface="Calibri"/>
                <a:cs typeface="Calibri"/>
              </a:rPr>
              <a:t>SPACES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49362" y="8686789"/>
            <a:ext cx="4712206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Public</a:t>
            </a:r>
            <a:r>
              <a:rPr sz="1600" spc="-3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outdoor</a:t>
            </a:r>
            <a:r>
              <a:rPr sz="1600" spc="-3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areas</a:t>
            </a:r>
            <a:r>
              <a:rPr sz="1600" spc="-3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to</a:t>
            </a:r>
            <a:r>
              <a:rPr sz="1600" spc="-3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include</a:t>
            </a:r>
            <a:r>
              <a:rPr sz="1600" spc="-3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external</a:t>
            </a:r>
            <a:r>
              <a:rPr sz="1600" spc="-3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seating</a:t>
            </a:r>
            <a:r>
              <a:rPr sz="1600" spc="-31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with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easy</a:t>
            </a:r>
            <a:r>
              <a:rPr sz="1600" spc="-3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access</a:t>
            </a:r>
            <a:r>
              <a:rPr sz="1600" spc="-3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from</a:t>
            </a:r>
            <a:r>
              <a:rPr sz="1600" spc="-3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the</a:t>
            </a:r>
            <a:r>
              <a:rPr sz="1600" spc="-3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café</a:t>
            </a:r>
            <a:r>
              <a:rPr sz="1600" spc="-3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and</a:t>
            </a:r>
            <a:r>
              <a:rPr sz="1600" spc="-3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other</a:t>
            </a:r>
            <a:r>
              <a:rPr sz="1600" spc="-3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public</a:t>
            </a:r>
            <a:r>
              <a:rPr sz="1600" spc="-3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areas,</a:t>
            </a:r>
            <a:r>
              <a:rPr sz="1600" spc="-3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as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well</a:t>
            </a:r>
            <a:r>
              <a:rPr sz="1600" spc="43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as</a:t>
            </a:r>
            <a:r>
              <a:rPr sz="1600" spc="43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</a:t>
            </a:r>
            <a:r>
              <a:rPr sz="1600" spc="43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more</a:t>
            </a:r>
            <a:r>
              <a:rPr sz="1600" spc="43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secluded,</a:t>
            </a:r>
            <a:r>
              <a:rPr sz="1600" spc="43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outdoor</a:t>
            </a:r>
            <a:r>
              <a:rPr sz="1600" spc="43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space</a:t>
            </a:r>
            <a:r>
              <a:rPr sz="1600" spc="43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for</a:t>
            </a:r>
            <a:r>
              <a:rPr sz="1600" spc="43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 </a:t>
            </a: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‘closed’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events and controlled, safe play space for children.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LRLENC+ProximaNova-Light"/>
                <a:cs typeface="LRLENC+ProximaNova-Light"/>
              </a:rPr>
              <a:t>A roof terrace area would also be desirable.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505999" y="10047168"/>
            <a:ext cx="278511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000" spc="-18" dirty="0">
                <a:solidFill>
                  <a:srgbClr val="221E1F"/>
                </a:solidFill>
                <a:latin typeface="NQWHRM+CoHeadline-Regular"/>
                <a:cs typeface="NQWHRM+CoHeadline-Regular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"/>
          <p:cNvSpPr/>
          <p:nvPr/>
        </p:nvSpPr>
        <p:spPr>
          <a:xfrm>
            <a:off x="9526506" y="3053287"/>
            <a:ext cx="204496" cy="317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356906" y="2733940"/>
            <a:ext cx="930199" cy="599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13408" y="4323379"/>
            <a:ext cx="599831" cy="930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3408" y="7824260"/>
            <a:ext cx="599831" cy="930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70947" y="5792475"/>
            <a:ext cx="184398" cy="1459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70947" y="5998990"/>
            <a:ext cx="184398" cy="1139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70947" y="6173437"/>
            <a:ext cx="184398" cy="1139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70394" y="6341248"/>
            <a:ext cx="184951" cy="1387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66524" y="6544998"/>
            <a:ext cx="193245" cy="1622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70947" y="6826435"/>
            <a:ext cx="184398" cy="1139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70947" y="7007239"/>
            <a:ext cx="184398" cy="1459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70947" y="7207949"/>
            <a:ext cx="184398" cy="140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8764" y="3444107"/>
            <a:ext cx="7890292" cy="60322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113000" cy="18607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7200" y="628719"/>
            <a:ext cx="9970616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0"/>
              </a:lnSpc>
              <a:spcBef>
                <a:spcPts val="0"/>
              </a:spcBef>
              <a:spcAft>
                <a:spcPts val="0"/>
              </a:spcAft>
            </a:pPr>
            <a:r>
              <a:rPr sz="4800" spc="-101" dirty="0">
                <a:solidFill>
                  <a:srgbClr val="FFFFFF"/>
                </a:solidFill>
                <a:latin typeface="TDKTUM+Gibson-SemiBold"/>
                <a:cs typeface="TDKTUM+Gibson-SemiBold"/>
              </a:rPr>
              <a:t>Your</a:t>
            </a:r>
            <a:r>
              <a:rPr sz="4800" spc="-152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15" dirty="0">
                <a:solidFill>
                  <a:srgbClr val="FFFFFF"/>
                </a:solidFill>
                <a:latin typeface="TDKTUM+Gibson-SemiBold"/>
                <a:cs typeface="TDKTUM+Gibson-SemiBold"/>
              </a:rPr>
              <a:t>Permanent</a:t>
            </a:r>
            <a:r>
              <a:rPr sz="4800" spc="-239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Community</a:t>
            </a:r>
            <a:r>
              <a:rPr sz="4800" spc="-251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1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Centre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059206" y="2405461"/>
            <a:ext cx="1655900" cy="322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6"/>
              </a:lnSpc>
              <a:spcBef>
                <a:spcPts val="0"/>
              </a:spcBef>
              <a:spcAft>
                <a:spcPts val="0"/>
              </a:spcAft>
            </a:pPr>
            <a:r>
              <a:rPr sz="1750" spc="174" dirty="0">
                <a:solidFill>
                  <a:srgbClr val="B9D882"/>
                </a:solidFill>
                <a:latin typeface="TBUVAL+FoundrySterling-Bold"/>
                <a:cs typeface="TBUVAL+FoundrySterling-Bold"/>
              </a:rPr>
              <a:t>LINEAR</a:t>
            </a:r>
            <a:r>
              <a:rPr sz="1750" spc="-29" dirty="0">
                <a:solidFill>
                  <a:srgbClr val="B9D882"/>
                </a:solidFill>
                <a:latin typeface="TBUVAL+FoundrySterling-Bold"/>
                <a:cs typeface="TBUVAL+FoundrySterling-Bold"/>
              </a:rPr>
              <a:t> </a:t>
            </a:r>
            <a:r>
              <a:rPr sz="1750" spc="92" dirty="0">
                <a:solidFill>
                  <a:srgbClr val="B9D882"/>
                </a:solidFill>
                <a:latin typeface="TBUVAL+FoundrySterling-Bold"/>
                <a:cs typeface="TBUVAL+FoundrySterling-Bold"/>
              </a:rPr>
              <a:t>PARK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36000" y="3178759"/>
            <a:ext cx="1642269" cy="295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7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41" dirty="0">
                <a:solidFill>
                  <a:srgbClr val="3D3D3E"/>
                </a:solidFill>
                <a:latin typeface="Calibri"/>
                <a:cs typeface="Calibri"/>
              </a:rPr>
              <a:t>GROUND</a:t>
            </a:r>
            <a:r>
              <a:rPr sz="1650" b="1" spc="18" dirty="0">
                <a:solidFill>
                  <a:srgbClr val="3D3D3E"/>
                </a:solidFill>
                <a:latin typeface="Calibri"/>
                <a:cs typeface="Calibri"/>
              </a:rPr>
              <a:t> </a:t>
            </a:r>
            <a:r>
              <a:rPr sz="1650" b="1" spc="31" dirty="0">
                <a:solidFill>
                  <a:srgbClr val="3D3D3E"/>
                </a:solidFill>
                <a:latin typeface="Calibri"/>
                <a:cs typeface="Calibri"/>
              </a:rPr>
              <a:t>FLOOR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247614" y="3922395"/>
            <a:ext cx="907467" cy="251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</a:pPr>
            <a:r>
              <a:rPr sz="1300" spc="126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KITCHEN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332969" y="4035535"/>
            <a:ext cx="731970" cy="251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0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MESSY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209225" y="4234586"/>
            <a:ext cx="979458" cy="450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9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ACTIVITY</a:t>
            </a:r>
          </a:p>
          <a:p>
            <a:pPr marL="140828" marR="0">
              <a:lnSpc>
                <a:spcPts val="1567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2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SPACE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100055" y="4859337"/>
            <a:ext cx="985594" cy="450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2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SERVICES</a:t>
            </a:r>
          </a:p>
          <a:p>
            <a:pPr marL="224430" marR="0">
              <a:lnSpc>
                <a:spcPts val="156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/</a:t>
            </a:r>
            <a:r>
              <a:rPr sz="1300" spc="-128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 </a:t>
            </a:r>
            <a:r>
              <a:rPr sz="1300" spc="129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WC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723563" y="4960998"/>
            <a:ext cx="893863" cy="197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7"/>
              </a:lnSpc>
              <a:spcBef>
                <a:spcPts val="0"/>
              </a:spcBef>
              <a:spcAft>
                <a:spcPts val="0"/>
              </a:spcAft>
            </a:pPr>
            <a:r>
              <a:rPr sz="1000" spc="86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RECEPTION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174496" y="5294521"/>
            <a:ext cx="1280190" cy="251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8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CAFE/FOYER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973719" y="6975960"/>
            <a:ext cx="2001584" cy="251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</a:pPr>
            <a:r>
              <a:rPr sz="1300" spc="117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COURTYARD</a:t>
            </a:r>
            <a:r>
              <a:rPr sz="1300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 </a:t>
            </a:r>
            <a:r>
              <a:rPr sz="1300" spc="134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GARDEN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767138" y="7501832"/>
            <a:ext cx="1111825" cy="251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4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MAIN</a:t>
            </a:r>
            <a:r>
              <a:rPr sz="1300" spc="-14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 </a:t>
            </a:r>
            <a:r>
              <a:rPr sz="1300" spc="134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HALL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355471" y="8612280"/>
            <a:ext cx="979457" cy="450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9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ACTIVITY</a:t>
            </a:r>
          </a:p>
          <a:p>
            <a:pPr marL="140828" marR="0">
              <a:lnSpc>
                <a:spcPts val="1567"/>
              </a:lnSpc>
              <a:spcBef>
                <a:spcPts val="0"/>
              </a:spcBef>
              <a:spcAft>
                <a:spcPts val="0"/>
              </a:spcAft>
            </a:pPr>
            <a:r>
              <a:rPr sz="1300" spc="102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SPACE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802469" y="9075996"/>
            <a:ext cx="969338" cy="251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2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STORAGE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505999" y="10047168"/>
            <a:ext cx="297688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000" spc="-18" dirty="0">
                <a:solidFill>
                  <a:srgbClr val="221E1F"/>
                </a:solidFill>
                <a:latin typeface="NQWHRM+CoHeadline-Regular"/>
                <a:cs typeface="NQWHRM+CoHeadline-Regular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4910894" y="3293068"/>
            <a:ext cx="7112392" cy="5981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5113000" cy="18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628719"/>
            <a:ext cx="9970616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0"/>
              </a:lnSpc>
              <a:spcBef>
                <a:spcPts val="0"/>
              </a:spcBef>
              <a:spcAft>
                <a:spcPts val="0"/>
              </a:spcAft>
            </a:pPr>
            <a:r>
              <a:rPr sz="4800" spc="-101" dirty="0">
                <a:solidFill>
                  <a:srgbClr val="FFFFFF"/>
                </a:solidFill>
                <a:latin typeface="TDKTUM+Gibson-SemiBold"/>
                <a:cs typeface="TDKTUM+Gibson-SemiBold"/>
              </a:rPr>
              <a:t>Your</a:t>
            </a:r>
            <a:r>
              <a:rPr sz="4800" spc="-152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15" dirty="0">
                <a:solidFill>
                  <a:srgbClr val="FFFFFF"/>
                </a:solidFill>
                <a:latin typeface="TDKTUM+Gibson-SemiBold"/>
                <a:cs typeface="TDKTUM+Gibson-SemiBold"/>
              </a:rPr>
              <a:t>Permanent</a:t>
            </a:r>
            <a:r>
              <a:rPr sz="4800" spc="-239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Community</a:t>
            </a:r>
            <a:r>
              <a:rPr sz="4800" spc="-251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1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Centre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6000" y="3178759"/>
            <a:ext cx="1298822" cy="295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27"/>
              </a:lnSpc>
              <a:spcBef>
                <a:spcPts val="0"/>
              </a:spcBef>
              <a:spcAft>
                <a:spcPts val="0"/>
              </a:spcAft>
            </a:pPr>
            <a:r>
              <a:rPr sz="1650" b="1" spc="23" dirty="0">
                <a:solidFill>
                  <a:srgbClr val="3D3D3E"/>
                </a:solidFill>
                <a:latin typeface="Calibri"/>
                <a:cs typeface="Calibri"/>
              </a:rPr>
              <a:t>FIRST</a:t>
            </a:r>
            <a:r>
              <a:rPr sz="1650" b="1" spc="28" dirty="0">
                <a:solidFill>
                  <a:srgbClr val="3D3D3E"/>
                </a:solidFill>
                <a:latin typeface="Calibri"/>
                <a:cs typeface="Calibri"/>
              </a:rPr>
              <a:t> </a:t>
            </a:r>
            <a:r>
              <a:rPr sz="1650" b="1" spc="31" dirty="0">
                <a:solidFill>
                  <a:srgbClr val="3D3D3E"/>
                </a:solidFill>
                <a:latin typeface="Calibri"/>
                <a:cs typeface="Calibri"/>
              </a:rPr>
              <a:t>FLOOR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43605" y="3713848"/>
            <a:ext cx="2735232" cy="215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4"/>
              </a:lnSpc>
              <a:spcBef>
                <a:spcPts val="0"/>
              </a:spcBef>
              <a:spcAft>
                <a:spcPts val="0"/>
              </a:spcAft>
            </a:pPr>
            <a:r>
              <a:rPr sz="1100" spc="73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CONSULTATION</a:t>
            </a:r>
            <a:r>
              <a:rPr sz="1100" spc="266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 </a:t>
            </a:r>
            <a:r>
              <a:rPr sz="1100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/</a:t>
            </a:r>
            <a:r>
              <a:rPr sz="1100" spc="83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 </a:t>
            </a:r>
            <a:r>
              <a:rPr sz="1100" spc="102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MEETING</a:t>
            </a:r>
            <a:r>
              <a:rPr sz="1100" spc="235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 </a:t>
            </a:r>
            <a:r>
              <a:rPr sz="1100" spc="95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ROOMS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324264" y="4043117"/>
            <a:ext cx="808177" cy="380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4"/>
              </a:lnSpc>
              <a:spcBef>
                <a:spcPts val="0"/>
              </a:spcBef>
              <a:spcAft>
                <a:spcPts val="0"/>
              </a:spcAft>
            </a:pPr>
            <a:r>
              <a:rPr sz="1100" spc="102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MEETING</a:t>
            </a:r>
          </a:p>
          <a:p>
            <a:pPr marL="104284" marR="0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sz="1100" spc="97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ROOM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59076" y="5030911"/>
            <a:ext cx="937014" cy="449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950" marR="0">
              <a:lnSpc>
                <a:spcPts val="1673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0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ROOF</a:t>
            </a:r>
          </a:p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6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TERRACE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64956" y="5136610"/>
            <a:ext cx="1089304" cy="215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4"/>
              </a:lnSpc>
              <a:spcBef>
                <a:spcPts val="0"/>
              </a:spcBef>
              <a:spcAft>
                <a:spcPts val="0"/>
              </a:spcAft>
            </a:pPr>
            <a:r>
              <a:rPr sz="1100" spc="98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WORK</a:t>
            </a:r>
            <a:r>
              <a:rPr sz="1100" spc="-15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 </a:t>
            </a:r>
            <a:r>
              <a:rPr sz="1100" spc="74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SPACE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32351" y="6611601"/>
            <a:ext cx="1028370" cy="415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4"/>
              </a:lnSpc>
              <a:spcBef>
                <a:spcPts val="0"/>
              </a:spcBef>
              <a:spcAft>
                <a:spcPts val="0"/>
              </a:spcAft>
            </a:pPr>
            <a:r>
              <a:rPr sz="1200" spc="109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VOID</a:t>
            </a:r>
            <a:r>
              <a:rPr sz="1200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 </a:t>
            </a:r>
            <a:r>
              <a:rPr sz="1200" spc="108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OVER</a:t>
            </a:r>
          </a:p>
          <a:p>
            <a:pPr marL="242322" marR="0">
              <a:lnSpc>
                <a:spcPts val="1433"/>
              </a:lnSpc>
              <a:spcBef>
                <a:spcPts val="50"/>
              </a:spcBef>
              <a:spcAft>
                <a:spcPts val="0"/>
              </a:spcAft>
            </a:pPr>
            <a:r>
              <a:rPr sz="1200" spc="125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CAFE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29770" y="7178820"/>
            <a:ext cx="1109829" cy="44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2" marR="0">
              <a:lnSpc>
                <a:spcPts val="1673"/>
              </a:lnSpc>
              <a:spcBef>
                <a:spcPts val="0"/>
              </a:spcBef>
              <a:spcAft>
                <a:spcPts val="0"/>
              </a:spcAft>
            </a:pPr>
            <a:r>
              <a:rPr sz="1300" spc="124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VOID</a:t>
            </a:r>
            <a:r>
              <a:rPr sz="1300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 </a:t>
            </a:r>
            <a:r>
              <a:rPr sz="1300" spc="124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OVER</a:t>
            </a:r>
          </a:p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2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MAIN</a:t>
            </a:r>
            <a:r>
              <a:rPr sz="1300" spc="-15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 </a:t>
            </a:r>
            <a:r>
              <a:rPr sz="1300" spc="132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HALL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46705" y="8674602"/>
            <a:ext cx="1005987" cy="215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4"/>
              </a:lnSpc>
              <a:spcBef>
                <a:spcPts val="0"/>
              </a:spcBef>
              <a:spcAft>
                <a:spcPts val="0"/>
              </a:spcAft>
            </a:pPr>
            <a:r>
              <a:rPr sz="1100" spc="104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MEZZANINE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31137" y="8878847"/>
            <a:ext cx="723811" cy="250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ts val="0"/>
              </a:spcBef>
              <a:spcAft>
                <a:spcPts val="0"/>
              </a:spcAft>
            </a:pPr>
            <a:r>
              <a:rPr sz="1300" spc="132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PL</a:t>
            </a:r>
            <a:r>
              <a:rPr sz="1300" spc="-263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 </a:t>
            </a:r>
            <a:r>
              <a:rPr sz="1300" spc="133" dirty="0">
                <a:solidFill>
                  <a:srgbClr val="221E1F"/>
                </a:solidFill>
                <a:latin typeface="TBUVAL+FoundrySterling-Bold"/>
                <a:cs typeface="TBUVAL+FoundrySterling-Bold"/>
              </a:rPr>
              <a:t>ANT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505999" y="10047168"/>
            <a:ext cx="290322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000" spc="-20" dirty="0">
                <a:solidFill>
                  <a:srgbClr val="221E1F"/>
                </a:solidFill>
                <a:latin typeface="NQWHRM+CoHeadline-Regular"/>
                <a:cs typeface="NQWHRM+CoHeadline-Regular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"/>
          <p:cNvSpPr/>
          <p:nvPr/>
        </p:nvSpPr>
        <p:spPr>
          <a:xfrm>
            <a:off x="9686621" y="4766629"/>
            <a:ext cx="456565" cy="587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0204610" y="4622936"/>
            <a:ext cx="1692995" cy="731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78862" y="6761930"/>
            <a:ext cx="1882394" cy="1457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45325" y="6907323"/>
            <a:ext cx="2621229" cy="1402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5999" y="4188412"/>
            <a:ext cx="1278173" cy="12913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2850" y="7237944"/>
            <a:ext cx="2133844" cy="9941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57632" y="6887464"/>
            <a:ext cx="617575" cy="828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78380" y="7819411"/>
            <a:ext cx="694087" cy="2198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1416" y="7819411"/>
            <a:ext cx="401478" cy="2198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4730" y="7821928"/>
            <a:ext cx="907051" cy="2798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54730" y="7879108"/>
            <a:ext cx="541647" cy="2226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26981" y="4566425"/>
            <a:ext cx="1592605" cy="9262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69617" y="4421008"/>
            <a:ext cx="2620949" cy="10885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113000" cy="186070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7200" y="657519"/>
            <a:ext cx="2766364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0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The</a:t>
            </a:r>
            <a:r>
              <a:rPr sz="4800" spc="-254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97" dirty="0">
                <a:solidFill>
                  <a:srgbClr val="FFFFFF"/>
                </a:solidFill>
                <a:latin typeface="TDKTUM+Gibson-SemiBold"/>
                <a:cs typeface="TDKTUM+Gibson-SemiBold"/>
              </a:rPr>
              <a:t>Team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505999" y="10047168"/>
            <a:ext cx="223393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21E1F"/>
                </a:solidFill>
                <a:latin typeface="NQWHRM+CoHeadline-Regular"/>
                <a:cs typeface="NQWHRM+CoHeadline-Regular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5113000" cy="1860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" y="628719"/>
            <a:ext cx="3102864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0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Discussion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999" y="3865788"/>
            <a:ext cx="10477348" cy="1226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759"/>
              </a:lnSpc>
              <a:spcBef>
                <a:spcPts val="0"/>
              </a:spcBef>
              <a:spcAft>
                <a:spcPts val="0"/>
              </a:spcAft>
            </a:pPr>
            <a:r>
              <a:rPr sz="3600" spc="-54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1.</a:t>
            </a:r>
            <a:r>
              <a:rPr sz="3600" spc="54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 </a:t>
            </a:r>
            <a:r>
              <a:rPr sz="3600" spc="-86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Your</a:t>
            </a:r>
            <a:r>
              <a:rPr sz="3600" spc="85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 </a:t>
            </a:r>
            <a:r>
              <a:rPr sz="3600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Initial reaction to the </a:t>
            </a:r>
            <a:r>
              <a:rPr sz="3600" spc="-11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overall</a:t>
            </a:r>
            <a:r>
              <a:rPr sz="3600" spc="11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 </a:t>
            </a:r>
            <a:r>
              <a:rPr sz="3600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approach in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C9252A"/>
                </a:solidFill>
                <a:latin typeface="KFWETK+CoHeadline-Regular"/>
                <a:cs typeface="KFWETK+CoHeadline-Regular"/>
              </a:rPr>
              <a:t>relation to your speciﬁc needs,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999" y="5237388"/>
            <a:ext cx="10065411" cy="259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759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2. Have we missed anything important?</a:t>
            </a:r>
          </a:p>
          <a:p>
            <a:pPr marL="0" marR="0">
              <a:lnSpc>
                <a:spcPts val="5759"/>
              </a:lnSpc>
              <a:spcBef>
                <a:spcPts val="1439"/>
              </a:spcBef>
              <a:spcAft>
                <a:spcPts val="0"/>
              </a:spcAft>
            </a:pPr>
            <a:r>
              <a:rPr sz="3600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3. What </a:t>
            </a:r>
            <a:r>
              <a:rPr sz="3600" spc="-18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are</a:t>
            </a:r>
            <a:r>
              <a:rPr sz="3600" spc="18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 </a:t>
            </a:r>
            <a:r>
              <a:rPr sz="3600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your aspirations </a:t>
            </a:r>
            <a:r>
              <a:rPr sz="3600" spc="-27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for</a:t>
            </a:r>
            <a:r>
              <a:rPr sz="3600" spc="27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 </a:t>
            </a:r>
            <a:r>
              <a:rPr sz="3600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the building?</a:t>
            </a:r>
          </a:p>
          <a:p>
            <a:pPr marL="0" marR="0">
              <a:lnSpc>
                <a:spcPts val="5759"/>
              </a:lnSpc>
              <a:spcBef>
                <a:spcPts val="1439"/>
              </a:spcBef>
              <a:spcAft>
                <a:spcPts val="0"/>
              </a:spcAft>
            </a:pPr>
            <a:r>
              <a:rPr sz="3600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4. What facilities and services </a:t>
            </a:r>
            <a:r>
              <a:rPr sz="3600" spc="-18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are</a:t>
            </a:r>
            <a:r>
              <a:rPr sz="3600" spc="18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 </a:t>
            </a:r>
            <a:r>
              <a:rPr sz="3600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most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999" y="7523388"/>
            <a:ext cx="9277198" cy="769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759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important </a:t>
            </a:r>
            <a:r>
              <a:rPr sz="3600" spc="-27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for</a:t>
            </a:r>
            <a:r>
              <a:rPr sz="3600" spc="27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 </a:t>
            </a:r>
            <a:r>
              <a:rPr sz="3600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you and your organisation?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05999" y="10047168"/>
            <a:ext cx="308229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21E1F"/>
                </a:solidFill>
                <a:latin typeface="NQWHRM+CoHeadline-Regular"/>
                <a:cs typeface="NQWHRM+CoHeadline-Regular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5113000" cy="1860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67999" y="5564351"/>
            <a:ext cx="3374135" cy="101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80"/>
              </a:lnSpc>
              <a:spcBef>
                <a:spcPts val="0"/>
              </a:spcBef>
              <a:spcAft>
                <a:spcPts val="0"/>
              </a:spcAft>
            </a:pPr>
            <a:r>
              <a:rPr sz="4800" spc="-10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Next</a:t>
            </a:r>
            <a:r>
              <a:rPr sz="4800" spc="10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 </a:t>
            </a:r>
            <a:r>
              <a:rPr sz="4800" spc="-41" dirty="0">
                <a:solidFill>
                  <a:srgbClr val="C9252A"/>
                </a:solidFill>
                <a:latin typeface="NQWHRM+CoHeadline-Regular"/>
                <a:cs typeface="NQWHRM+CoHeadline-Regular"/>
              </a:rPr>
              <a:t>Steps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05999" y="10047168"/>
            <a:ext cx="282956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21E1F"/>
                </a:solidFill>
                <a:latin typeface="NQWHRM+CoHeadline-Regular"/>
                <a:cs typeface="NQWHRM+CoHeadline-Regular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51130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42999" y="5069719"/>
            <a:ext cx="3546652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0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THANK</a:t>
            </a:r>
            <a:r>
              <a:rPr sz="4800" spc="-254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102" dirty="0">
                <a:solidFill>
                  <a:srgbClr val="FFFFFF"/>
                </a:solidFill>
                <a:latin typeface="TDKTUM+Gibson-SemiBold"/>
                <a:cs typeface="TDKTUM+Gibson-SemiBold"/>
              </a:rPr>
              <a:t>YO</a:t>
            </a:r>
            <a:r>
              <a:rPr sz="4800" spc="-12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57500" y="9448806"/>
            <a:ext cx="579120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FFFFFF"/>
                </a:solidFill>
                <a:latin typeface="NQWHRM+CoHeadline-Regular"/>
                <a:cs typeface="NQWHRM+CoHeadline-Regular"/>
              </a:rPr>
              <a:t>northstowe@ar-urbanism.com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969623" y="4873727"/>
            <a:ext cx="13048512" cy="776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5113000" cy="18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657519"/>
            <a:ext cx="2539593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0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Timeline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92999" y="3799623"/>
            <a:ext cx="2043176" cy="529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Calibri"/>
                <a:cs typeface="Calibri"/>
              </a:rPr>
              <a:t>Ongoing development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65759"/>
                </a:solidFill>
                <a:latin typeface="Calibri"/>
                <a:cs typeface="Calibri"/>
              </a:rPr>
              <a:t>of the Masterplan area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15000" y="5722225"/>
            <a:ext cx="2160117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65759"/>
                </a:solidFill>
                <a:latin typeface="NQWHRM+CoHeadline-Regular"/>
                <a:cs typeface="NQWHRM+CoHeadline-Regular"/>
              </a:rPr>
              <a:t>January 2023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78137" y="5722225"/>
            <a:ext cx="2208276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65759"/>
                </a:solidFill>
                <a:latin typeface="NQWHRM+CoHeadline-Regular"/>
                <a:cs typeface="NQWHRM+CoHeadline-Regular"/>
              </a:rPr>
              <a:t>Summer 2023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84535" y="5722225"/>
            <a:ext cx="2381098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0" dirty="0">
                <a:solidFill>
                  <a:srgbClr val="565759"/>
                </a:solidFill>
                <a:latin typeface="NQWHRM+CoHeadline-Regular"/>
                <a:cs typeface="NQWHRM+CoHeadline-Regular"/>
              </a:rPr>
              <a:t>Winter</a:t>
            </a:r>
            <a:r>
              <a:rPr sz="2400" spc="10" dirty="0">
                <a:solidFill>
                  <a:srgbClr val="565759"/>
                </a:solidFill>
                <a:latin typeface="NQWHRM+CoHeadline-Regular"/>
                <a:cs typeface="NQWHRM+CoHeadline-Regular"/>
              </a:rPr>
              <a:t> </a:t>
            </a:r>
            <a:r>
              <a:rPr sz="2400" dirty="0">
                <a:solidFill>
                  <a:srgbClr val="565759"/>
                </a:solidFill>
                <a:latin typeface="NQWHRM+CoHeadline-Regular"/>
                <a:cs typeface="NQWHRM+CoHeadline-Regular"/>
              </a:rPr>
              <a:t>2025/26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15000" y="6445516"/>
            <a:ext cx="1400700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565759"/>
                </a:solidFill>
                <a:latin typeface="Calibri"/>
                <a:cs typeface="Calibri"/>
              </a:rPr>
              <a:t>•</a:t>
            </a:r>
            <a:r>
              <a:rPr sz="1800" b="1" spc="496" dirty="0">
                <a:solidFill>
                  <a:srgbClr val="56575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565759"/>
                </a:solidFill>
                <a:latin typeface="Calibri"/>
                <a:cs typeface="Calibri"/>
              </a:rPr>
              <a:t>Temporary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59999" y="6445516"/>
            <a:ext cx="2953296" cy="865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565759"/>
                </a:solidFill>
                <a:latin typeface="Calibri"/>
                <a:cs typeface="Calibri"/>
              </a:rPr>
              <a:t>•</a:t>
            </a:r>
            <a:r>
              <a:rPr sz="1800" b="1" spc="496" dirty="0">
                <a:solidFill>
                  <a:srgbClr val="56575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65759"/>
                </a:solidFill>
                <a:latin typeface="Calibri"/>
                <a:cs typeface="Calibri"/>
              </a:rPr>
              <a:t>Permanent </a:t>
            </a:r>
            <a:r>
              <a:rPr sz="1800" dirty="0">
                <a:solidFill>
                  <a:srgbClr val="565759"/>
                </a:solidFill>
                <a:latin typeface="Calibri"/>
                <a:cs typeface="Calibri"/>
              </a:rPr>
              <a:t>Community</a:t>
            </a:r>
          </a:p>
          <a:p>
            <a:pPr marL="2286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65759"/>
                </a:solidFill>
                <a:latin typeface="WWERLW+Calibri"/>
                <a:cs typeface="WWERLW+Calibri"/>
              </a:rPr>
              <a:t>Centre Planning Applicaꢀon</a:t>
            </a:r>
          </a:p>
          <a:p>
            <a:pPr marL="2286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65759"/>
                </a:solidFill>
                <a:latin typeface="Calibri"/>
                <a:cs typeface="Calibri"/>
              </a:rPr>
              <a:t>Submission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84535" y="6445516"/>
            <a:ext cx="2563405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565759"/>
                </a:solidFill>
                <a:latin typeface="Calibri"/>
                <a:cs typeface="Calibri"/>
              </a:rPr>
              <a:t>•</a:t>
            </a:r>
            <a:r>
              <a:rPr sz="1800" b="1" spc="496" dirty="0">
                <a:solidFill>
                  <a:srgbClr val="56575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65759"/>
                </a:solidFill>
                <a:latin typeface="Calibri"/>
                <a:cs typeface="Calibri"/>
              </a:rPr>
              <a:t>Permanent </a:t>
            </a:r>
            <a:r>
              <a:rPr sz="1800" dirty="0">
                <a:solidFill>
                  <a:srgbClr val="565759"/>
                </a:solidFill>
                <a:latin typeface="Calibri"/>
                <a:cs typeface="Calibri"/>
              </a:rPr>
              <a:t>Community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43600" y="6719837"/>
            <a:ext cx="2052155" cy="86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65759"/>
                </a:solidFill>
                <a:latin typeface="Calibri"/>
                <a:cs typeface="Calibri"/>
              </a:rPr>
              <a:t>Community Centre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65759"/>
                </a:solidFill>
                <a:latin typeface="WWERLW+Calibri"/>
                <a:cs typeface="WWERLW+Calibri"/>
              </a:rPr>
              <a:t>Planning Applicaꢀon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65759"/>
                </a:solidFill>
                <a:latin typeface="Calibri"/>
                <a:cs typeface="Calibri"/>
              </a:rPr>
              <a:t>Submission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613135" y="6719837"/>
            <a:ext cx="1419555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65759"/>
                </a:solidFill>
                <a:latin typeface="Calibri"/>
                <a:cs typeface="Calibri"/>
              </a:rPr>
              <a:t>Centre Opens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384535" y="7268477"/>
            <a:ext cx="2509868" cy="591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65759"/>
                </a:solidFill>
                <a:latin typeface="Calibri"/>
                <a:cs typeface="Calibri"/>
              </a:rPr>
              <a:t>•</a:t>
            </a:r>
            <a:r>
              <a:rPr sz="1800" spc="496" dirty="0">
                <a:solidFill>
                  <a:srgbClr val="565759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65759"/>
                </a:solidFill>
                <a:latin typeface="Calibri"/>
                <a:cs typeface="Calibri"/>
              </a:rPr>
              <a:t>Temporary</a:t>
            </a:r>
            <a:r>
              <a:rPr sz="1800" spc="20" dirty="0">
                <a:solidFill>
                  <a:srgbClr val="56575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65759"/>
                </a:solidFill>
                <a:latin typeface="Calibri"/>
                <a:cs typeface="Calibri"/>
              </a:rPr>
              <a:t>Community</a:t>
            </a:r>
          </a:p>
          <a:p>
            <a:pPr marL="22860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65759"/>
                </a:solidFill>
                <a:latin typeface="Calibri"/>
                <a:cs typeface="Calibri"/>
              </a:rPr>
              <a:t>Centre closes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959999" y="7542796"/>
            <a:ext cx="2532374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565759"/>
                </a:solidFill>
                <a:latin typeface="Calibri"/>
                <a:cs typeface="Calibri"/>
              </a:rPr>
              <a:t>•</a:t>
            </a:r>
            <a:r>
              <a:rPr sz="1800" b="1" spc="496" dirty="0">
                <a:solidFill>
                  <a:srgbClr val="56575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565759"/>
                </a:solidFill>
                <a:latin typeface="Calibri"/>
                <a:cs typeface="Calibri"/>
              </a:rPr>
              <a:t>Temporary</a:t>
            </a:r>
            <a:r>
              <a:rPr sz="1800" b="1" spc="20" dirty="0">
                <a:solidFill>
                  <a:srgbClr val="56575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65759"/>
                </a:solidFill>
                <a:latin typeface="Calibri"/>
                <a:cs typeface="Calibri"/>
              </a:rPr>
              <a:t>Community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188599" y="7817116"/>
            <a:ext cx="1984718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65759"/>
                </a:solidFill>
                <a:latin typeface="WWERLW+Calibri"/>
                <a:cs typeface="WWERLW+Calibri"/>
              </a:rPr>
              <a:t>Centre in Operaꢀon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505999" y="10047168"/>
            <a:ext cx="227202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21E1F"/>
                </a:solidFill>
                <a:latin typeface="NQWHRM+CoHeadline-Regular"/>
                <a:cs typeface="NQWHRM+CoHeadline-Regular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51130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" y="657519"/>
            <a:ext cx="12713206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0"/>
              </a:lnSpc>
              <a:spcBef>
                <a:spcPts val="0"/>
              </a:spcBef>
              <a:spcAft>
                <a:spcPts val="0"/>
              </a:spcAft>
            </a:pPr>
            <a:r>
              <a:rPr sz="4800" spc="23" dirty="0">
                <a:solidFill>
                  <a:srgbClr val="FFFFFF"/>
                </a:solidFill>
                <a:latin typeface="TDKTUM+Gibson-SemiBold"/>
                <a:cs typeface="TDKTUM+Gibson-SemiBold"/>
              </a:rPr>
              <a:t>Local</a:t>
            </a:r>
            <a:r>
              <a:rPr sz="4800" spc="-278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1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Centre</a:t>
            </a:r>
            <a:r>
              <a:rPr sz="4800" spc="-244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&amp;</a:t>
            </a:r>
            <a:r>
              <a:rPr sz="4800" spc="-254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12" dirty="0">
                <a:solidFill>
                  <a:srgbClr val="FFFFFF"/>
                </a:solidFill>
                <a:latin typeface="TDKTUM+Gibson-SemiBold"/>
                <a:cs typeface="TDKTUM+Gibson-SemiBold"/>
              </a:rPr>
              <a:t>Employment</a:t>
            </a:r>
            <a:r>
              <a:rPr sz="4800" spc="-241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Zone</a:t>
            </a:r>
            <a:r>
              <a:rPr sz="4800" spc="-254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1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Masterplan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06574" y="2200493"/>
            <a:ext cx="348149" cy="400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6"/>
              </a:lnSpc>
              <a:spcBef>
                <a:spcPts val="0"/>
              </a:spcBef>
              <a:spcAft>
                <a:spcPts val="0"/>
              </a:spcAft>
            </a:pPr>
            <a:r>
              <a:rPr sz="2350" b="1" dirty="0">
                <a:solidFill>
                  <a:srgbClr val="221E1F"/>
                </a:solidFill>
                <a:latin typeface="Calibri"/>
                <a:cs typeface="Calibri"/>
              </a:rPr>
              <a:t>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51130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" y="657519"/>
            <a:ext cx="4613452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0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The</a:t>
            </a:r>
            <a:r>
              <a:rPr sz="4800" spc="-254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Story</a:t>
            </a:r>
            <a:r>
              <a:rPr sz="4800" spc="-254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So</a:t>
            </a:r>
            <a:r>
              <a:rPr sz="4800" spc="-254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46" dirty="0">
                <a:solidFill>
                  <a:srgbClr val="FFFFFF"/>
                </a:solidFill>
                <a:latin typeface="TDKTUM+Gibson-SemiBold"/>
                <a:cs typeface="TDKTUM+Gibson-SemiBold"/>
              </a:rPr>
              <a:t>Far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2723" y="2187082"/>
            <a:ext cx="10348645" cy="541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300" spc="-115" dirty="0">
                <a:solidFill>
                  <a:srgbClr val="D94D34"/>
                </a:solidFill>
                <a:latin typeface="TDKTUM+Gibson-SemiBold"/>
                <a:cs typeface="TDKTUM+Gibson-SemiBold"/>
              </a:rPr>
              <a:t>Yo</a:t>
            </a:r>
            <a:r>
              <a:rPr sz="3300" spc="-769" dirty="0">
                <a:solidFill>
                  <a:srgbClr val="D94D34"/>
                </a:solidFill>
                <a:latin typeface="TDKTUM+Gibson-SemiBold"/>
                <a:cs typeface="TDKTUM+Gibson-SemiBold"/>
              </a:rPr>
              <a:t> </a:t>
            </a:r>
            <a:r>
              <a:rPr sz="3300" dirty="0">
                <a:solidFill>
                  <a:srgbClr val="D94D34"/>
                </a:solidFill>
                <a:latin typeface="TDKTUM+Gibson-SemiBold"/>
                <a:cs typeface="TDKTUM+Gibson-SemiBold"/>
              </a:rPr>
              <a:t>u</a:t>
            </a:r>
            <a:r>
              <a:rPr sz="3300" spc="-103" dirty="0">
                <a:solidFill>
                  <a:srgbClr val="D94D34"/>
                </a:solidFill>
                <a:latin typeface="TDKTUM+Gibson-SemiBold"/>
                <a:cs typeface="TDKTUM+Gibson-SemiBold"/>
              </a:rPr>
              <a:t> </a:t>
            </a:r>
            <a:r>
              <a:rPr sz="3300" spc="37" dirty="0">
                <a:solidFill>
                  <a:srgbClr val="D94D34"/>
                </a:solidFill>
                <a:latin typeface="TDKTUM+Gibson-SemiBold"/>
                <a:cs typeface="TDKTUM+Gibson-SemiBold"/>
              </a:rPr>
              <a:t>told</a:t>
            </a:r>
            <a:r>
              <a:rPr sz="3300" spc="-136" dirty="0">
                <a:solidFill>
                  <a:srgbClr val="D94D34"/>
                </a:solidFill>
                <a:latin typeface="TDKTUM+Gibson-SemiBold"/>
                <a:cs typeface="TDKTUM+Gibson-SemiBold"/>
              </a:rPr>
              <a:t> </a:t>
            </a:r>
            <a:r>
              <a:rPr sz="3300" spc="52" dirty="0">
                <a:solidFill>
                  <a:srgbClr val="D94D34"/>
                </a:solidFill>
                <a:latin typeface="TDKTUM+Gibson-SemiBold"/>
                <a:cs typeface="TDKTUM+Gibson-SemiBold"/>
              </a:rPr>
              <a:t>us</a:t>
            </a:r>
            <a:r>
              <a:rPr sz="3300" spc="-113" dirty="0">
                <a:solidFill>
                  <a:srgbClr val="D94D34"/>
                </a:solidFill>
                <a:latin typeface="TDKTUM+Gibson-SemiBold"/>
                <a:cs typeface="TDKTUM+Gibson-SemiBold"/>
              </a:rPr>
              <a:t> </a:t>
            </a:r>
            <a:r>
              <a:rPr sz="3200" b="1" spc="-15" dirty="0">
                <a:solidFill>
                  <a:srgbClr val="000002"/>
                </a:solidFill>
                <a:latin typeface="Calibri"/>
                <a:cs typeface="Calibri"/>
              </a:rPr>
              <a:t>you</a:t>
            </a:r>
            <a:r>
              <a:rPr sz="3200" b="1" spc="17" dirty="0">
                <a:solidFill>
                  <a:srgbClr val="00000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2"/>
                </a:solidFill>
                <a:latin typeface="Calibri"/>
                <a:cs typeface="Calibri"/>
              </a:rPr>
              <a:t>would </a:t>
            </a:r>
            <a:r>
              <a:rPr sz="3200" b="1" spc="-30" dirty="0">
                <a:solidFill>
                  <a:srgbClr val="000002"/>
                </a:solidFill>
                <a:latin typeface="Calibri"/>
                <a:cs typeface="Calibri"/>
              </a:rPr>
              <a:t>like</a:t>
            </a:r>
            <a:r>
              <a:rPr sz="3200" b="1" spc="25" dirty="0">
                <a:solidFill>
                  <a:srgbClr val="000002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0002"/>
                </a:solidFill>
                <a:latin typeface="Calibri"/>
                <a:cs typeface="Calibri"/>
              </a:rPr>
              <a:t>your</a:t>
            </a:r>
            <a:r>
              <a:rPr sz="3200" b="1" dirty="0">
                <a:solidFill>
                  <a:srgbClr val="000002"/>
                </a:solidFill>
                <a:latin typeface="Calibri"/>
                <a:cs typeface="Calibri"/>
              </a:rPr>
              <a:t> new Community </a:t>
            </a:r>
            <a:r>
              <a:rPr sz="3200" b="1" spc="-12" dirty="0">
                <a:solidFill>
                  <a:srgbClr val="000002"/>
                </a:solidFill>
                <a:latin typeface="Calibri"/>
                <a:cs typeface="Calibri"/>
              </a:rPr>
              <a:t>Centre</a:t>
            </a:r>
            <a:r>
              <a:rPr sz="3200" b="1" spc="11" dirty="0">
                <a:solidFill>
                  <a:srgbClr val="000002"/>
                </a:solidFill>
                <a:latin typeface="Calibri"/>
                <a:cs typeface="Calibri"/>
              </a:rPr>
              <a:t> </a:t>
            </a:r>
            <a:r>
              <a:rPr sz="3200" b="1" spc="-12" dirty="0">
                <a:solidFill>
                  <a:srgbClr val="000002"/>
                </a:solidFill>
                <a:latin typeface="Calibri"/>
                <a:cs typeface="Calibri"/>
              </a:rPr>
              <a:t>to: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0680" y="5486391"/>
            <a:ext cx="3372782" cy="399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47"/>
              </a:lnSpc>
              <a:spcBef>
                <a:spcPts val="0"/>
              </a:spcBef>
              <a:spcAft>
                <a:spcPts val="0"/>
              </a:spcAft>
            </a:pPr>
            <a:r>
              <a:rPr sz="2200" spc="12" dirty="0">
                <a:solidFill>
                  <a:srgbClr val="6D6E71"/>
                </a:solidFill>
                <a:latin typeface="LKFKQG+CoHeadline-Regular"/>
                <a:cs typeface="LKFKQG+CoHeadline-Regular"/>
              </a:rPr>
              <a:t>Support</a:t>
            </a:r>
            <a:r>
              <a:rPr sz="2200" dirty="0">
                <a:solidFill>
                  <a:srgbClr val="6D6E71"/>
                </a:solidFill>
                <a:latin typeface="LKFKQG+CoHeadline-Regular"/>
                <a:cs typeface="LKFKQG+CoHeadline-Regular"/>
              </a:rPr>
              <a:t> Local</a:t>
            </a:r>
            <a:r>
              <a:rPr sz="2200" spc="10" dirty="0">
                <a:solidFill>
                  <a:srgbClr val="6D6E71"/>
                </a:solidFill>
                <a:latin typeface="LKFKQG+CoHeadline-Regular"/>
                <a:cs typeface="LKFKQG+CoHeadline-Regular"/>
              </a:rPr>
              <a:t> </a:t>
            </a:r>
            <a:r>
              <a:rPr sz="2200" dirty="0">
                <a:solidFill>
                  <a:srgbClr val="6D6E71"/>
                </a:solidFill>
                <a:latin typeface="LKFKQG+CoHeadline-Regular"/>
                <a:cs typeface="LKFKQG+CoHeadline-Regular"/>
              </a:rPr>
              <a:t>Economy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3922" y="6147363"/>
            <a:ext cx="14300682" cy="427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6"/>
              </a:lnSpc>
              <a:spcBef>
                <a:spcPts val="0"/>
              </a:spcBef>
              <a:spcAft>
                <a:spcPts val="0"/>
              </a:spcAft>
            </a:pPr>
            <a:r>
              <a:rPr sz="2200" spc="10" dirty="0">
                <a:solidFill>
                  <a:srgbClr val="35A8A5"/>
                </a:solidFill>
                <a:latin typeface="RWREOJ+ProximaNova-Light"/>
                <a:cs typeface="RWREOJ+ProximaNova-Light"/>
              </a:rPr>
              <a:t>Connect</a:t>
            </a:r>
            <a:r>
              <a:rPr sz="2200" dirty="0">
                <a:solidFill>
                  <a:srgbClr val="35A8A5"/>
                </a:solidFill>
                <a:latin typeface="RWREOJ+ProximaNova-Light"/>
                <a:cs typeface="RWREOJ+ProximaNova-Light"/>
              </a:rPr>
              <a:t> with businesses · Start-ups · Pop-up space · Meanwhile use · Coworking · Meeting </a:t>
            </a:r>
            <a:r>
              <a:rPr sz="2200" spc="10" dirty="0">
                <a:solidFill>
                  <a:srgbClr val="35A8A5"/>
                </a:solidFill>
                <a:latin typeface="RWREOJ+ProximaNova-Light"/>
                <a:cs typeface="RWREOJ+ProximaNova-Light"/>
              </a:rPr>
              <a:t>rooms</a:t>
            </a:r>
            <a:r>
              <a:rPr sz="2200" dirty="0">
                <a:solidFill>
                  <a:srgbClr val="35A8A5"/>
                </a:solidFill>
                <a:latin typeface="RWREOJ+ProximaNova-Light"/>
                <a:cs typeface="RWREOJ+ProximaNova-Light"/>
              </a:rPr>
              <a:t> · Circular </a:t>
            </a:r>
            <a:r>
              <a:rPr sz="2200" spc="10" dirty="0">
                <a:solidFill>
                  <a:srgbClr val="35A8A5"/>
                </a:solidFill>
                <a:latin typeface="RWREOJ+ProximaNova-Light"/>
                <a:cs typeface="RWREOJ+ProximaNova-Light"/>
              </a:rPr>
              <a:t>economy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87446" y="8995822"/>
            <a:ext cx="3101295" cy="399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47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6D6E71"/>
                </a:solidFill>
                <a:latin typeface="LKFKQG+CoHeadline-Regular"/>
                <a:cs typeface="LKFKQG+CoHeadline-Regular"/>
              </a:rPr>
              <a:t>Encourage Socialising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8910" y="9674593"/>
            <a:ext cx="14227739" cy="427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6"/>
              </a:lnSpc>
              <a:spcBef>
                <a:spcPts val="0"/>
              </a:spcBef>
              <a:spcAft>
                <a:spcPts val="0"/>
              </a:spcAft>
            </a:pPr>
            <a:r>
              <a:rPr sz="2200" spc="34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Leisure</a:t>
            </a:r>
            <a:r>
              <a:rPr sz="2200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37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facilities</a:t>
            </a:r>
            <a:r>
              <a:rPr sz="2200" spc="31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 </a:t>
            </a:r>
            <a:r>
              <a:rPr sz="2200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·</a:t>
            </a:r>
            <a:r>
              <a:rPr sz="2200" spc="34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47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Food</a:t>
            </a:r>
            <a:r>
              <a:rPr sz="2200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50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and</a:t>
            </a:r>
            <a:r>
              <a:rPr sz="2200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41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drink</a:t>
            </a:r>
            <a:r>
              <a:rPr sz="2200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 ·</a:t>
            </a:r>
            <a:r>
              <a:rPr sz="2200" spc="93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37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Places</a:t>
            </a:r>
            <a:r>
              <a:rPr sz="2200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34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to</a:t>
            </a:r>
            <a:r>
              <a:rPr sz="2200" spc="10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40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meet</a:t>
            </a:r>
            <a:r>
              <a:rPr sz="2200" spc="54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37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and</a:t>
            </a:r>
            <a:r>
              <a:rPr sz="2200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36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relax</a:t>
            </a:r>
            <a:r>
              <a:rPr sz="2200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 ·</a:t>
            </a:r>
            <a:r>
              <a:rPr sz="2200" spc="37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 Family</a:t>
            </a:r>
            <a:r>
              <a:rPr sz="2200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37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gathering</a:t>
            </a:r>
            <a:r>
              <a:rPr sz="2200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 ·</a:t>
            </a:r>
            <a:r>
              <a:rPr sz="2200" spc="37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27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Out</a:t>
            </a:r>
            <a:r>
              <a:rPr sz="2200" spc="-336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28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door</a:t>
            </a:r>
            <a:r>
              <a:rPr sz="2200" spc="10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37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spaces</a:t>
            </a:r>
            <a:r>
              <a:rPr sz="2200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 ·</a:t>
            </a:r>
            <a:r>
              <a:rPr sz="2200" spc="93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37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Group</a:t>
            </a:r>
            <a:r>
              <a:rPr sz="2200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40" dirty="0">
                <a:solidFill>
                  <a:srgbClr val="98AF45"/>
                </a:solidFill>
                <a:latin typeface="RWREOJ+ProximaNova-Light"/>
                <a:cs typeface="RWREOJ+ProximaNova-Light"/>
              </a:rPr>
              <a:t>activities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05999" y="10047168"/>
            <a:ext cx="22479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21E1F"/>
                </a:solidFill>
                <a:latin typeface="NQWHRM+CoHeadline-Regular"/>
                <a:cs typeface="NQWHRM+CoHeadline-Regular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51130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" y="657519"/>
            <a:ext cx="4613452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0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The</a:t>
            </a:r>
            <a:r>
              <a:rPr sz="4800" spc="-254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Story</a:t>
            </a:r>
            <a:r>
              <a:rPr sz="4800" spc="-254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So</a:t>
            </a:r>
            <a:r>
              <a:rPr sz="4800" spc="-254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46" dirty="0">
                <a:solidFill>
                  <a:srgbClr val="FFFFFF"/>
                </a:solidFill>
                <a:latin typeface="TDKTUM+Gibson-SemiBold"/>
                <a:cs typeface="TDKTUM+Gibson-SemiBold"/>
              </a:rPr>
              <a:t>Far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5151" y="4724732"/>
            <a:ext cx="4139646" cy="399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47"/>
              </a:lnSpc>
              <a:spcBef>
                <a:spcPts val="0"/>
              </a:spcBef>
              <a:spcAft>
                <a:spcPts val="0"/>
              </a:spcAft>
            </a:pPr>
            <a:r>
              <a:rPr sz="2200" spc="11" dirty="0">
                <a:solidFill>
                  <a:srgbClr val="6D6E71"/>
                </a:solidFill>
                <a:latin typeface="LKFKQG+CoHeadline-Regular"/>
                <a:cs typeface="LKFKQG+CoHeadline-Regular"/>
              </a:rPr>
              <a:t>Be</a:t>
            </a:r>
            <a:r>
              <a:rPr sz="2200" dirty="0">
                <a:solidFill>
                  <a:srgbClr val="6D6E71"/>
                </a:solidFill>
                <a:latin typeface="LKFKQG+CoHeadline-Regular"/>
                <a:cs typeface="LKFKQG+CoHeadline-Regular"/>
              </a:rPr>
              <a:t> </a:t>
            </a:r>
            <a:r>
              <a:rPr sz="2200" spc="10" dirty="0">
                <a:solidFill>
                  <a:srgbClr val="6D6E71"/>
                </a:solidFill>
                <a:latin typeface="LKFKQG+CoHeadline-Regular"/>
                <a:cs typeface="LKFKQG+CoHeadline-Regular"/>
              </a:rPr>
              <a:t>an</a:t>
            </a:r>
            <a:r>
              <a:rPr sz="2200" dirty="0">
                <a:solidFill>
                  <a:srgbClr val="6D6E71"/>
                </a:solidFill>
                <a:latin typeface="LKFKQG+CoHeadline-Regular"/>
                <a:cs typeface="LKFKQG+CoHeadline-Regular"/>
              </a:rPr>
              <a:t> Attractive</a:t>
            </a:r>
            <a:r>
              <a:rPr sz="2200" spc="15" dirty="0">
                <a:solidFill>
                  <a:srgbClr val="6D6E71"/>
                </a:solidFill>
                <a:latin typeface="LKFKQG+CoHeadline-Regular"/>
                <a:cs typeface="LKFKQG+CoHeadline-Regular"/>
              </a:rPr>
              <a:t> </a:t>
            </a:r>
            <a:r>
              <a:rPr sz="2200" dirty="0">
                <a:solidFill>
                  <a:srgbClr val="6D6E71"/>
                </a:solidFill>
                <a:latin typeface="LKFKQG+CoHeadline-Regular"/>
                <a:cs typeface="LKFKQG+CoHeadline-Regular"/>
              </a:rPr>
              <a:t>Centre</a:t>
            </a:r>
            <a:r>
              <a:rPr sz="2200" spc="18" dirty="0">
                <a:solidFill>
                  <a:srgbClr val="6D6E71"/>
                </a:solidFill>
                <a:latin typeface="LKFKQG+CoHeadline-Regular"/>
                <a:cs typeface="LKFKQG+CoHeadline-Regular"/>
              </a:rPr>
              <a:t> </a:t>
            </a:r>
            <a:r>
              <a:rPr sz="2200" dirty="0">
                <a:solidFill>
                  <a:srgbClr val="6D6E71"/>
                </a:solidFill>
                <a:latin typeface="LKFKQG+CoHeadline-Regular"/>
                <a:cs typeface="LKFKQG+CoHeadline-Regular"/>
              </a:rPr>
              <a:t>for All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35679" y="5376289"/>
            <a:ext cx="2558605" cy="427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79323"/>
                </a:solidFill>
                <a:latin typeface="RWREOJ+ProximaNova-Light"/>
                <a:cs typeface="RWREOJ+ProximaNova-Light"/>
              </a:rPr>
              <a:t>·</a:t>
            </a:r>
            <a:r>
              <a:rPr sz="2200" spc="50" dirty="0">
                <a:solidFill>
                  <a:srgbClr val="F79323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30" dirty="0">
                <a:solidFill>
                  <a:srgbClr val="F79323"/>
                </a:solidFill>
                <a:latin typeface="RWREOJ+ProximaNova-Light"/>
                <a:cs typeface="RWREOJ+ProximaNova-Light"/>
              </a:rPr>
              <a:t>Health</a:t>
            </a:r>
            <a:r>
              <a:rPr sz="2200" dirty="0">
                <a:solidFill>
                  <a:srgbClr val="F79323"/>
                </a:solidFill>
                <a:latin typeface="RWREOJ+ProximaNova-Light"/>
                <a:cs typeface="RWREOJ+ProximaNova-Light"/>
              </a:rPr>
              <a:t> ·</a:t>
            </a:r>
            <a:r>
              <a:rPr sz="2200" spc="50" dirty="0">
                <a:solidFill>
                  <a:srgbClr val="F79323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33" dirty="0">
                <a:solidFill>
                  <a:srgbClr val="F79323"/>
                </a:solidFill>
                <a:latin typeface="RWREOJ+ProximaNova-Light"/>
                <a:cs typeface="RWREOJ+ProximaNova-Light"/>
              </a:rPr>
              <a:t>Wellbeing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741474" y="8799589"/>
            <a:ext cx="2917394" cy="399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47"/>
              </a:lnSpc>
              <a:spcBef>
                <a:spcPts val="0"/>
              </a:spcBef>
              <a:spcAft>
                <a:spcPts val="0"/>
              </a:spcAft>
            </a:pPr>
            <a:r>
              <a:rPr sz="2200" spc="10" dirty="0">
                <a:solidFill>
                  <a:srgbClr val="6D6E71"/>
                </a:solidFill>
                <a:latin typeface="LKFKQG+CoHeadline-Regular"/>
                <a:cs typeface="LKFKQG+CoHeadline-Regular"/>
              </a:rPr>
              <a:t>Support</a:t>
            </a:r>
            <a:r>
              <a:rPr sz="2200" dirty="0">
                <a:solidFill>
                  <a:srgbClr val="6D6E71"/>
                </a:solidFill>
                <a:latin typeface="LKFKQG+CoHeadline-Regular"/>
                <a:cs typeface="LKFKQG+CoHeadline-Regular"/>
              </a:rPr>
              <a:t> </a:t>
            </a:r>
            <a:r>
              <a:rPr sz="2200" spc="10" dirty="0">
                <a:solidFill>
                  <a:srgbClr val="6D6E71"/>
                </a:solidFill>
                <a:latin typeface="LKFKQG+CoHeadline-Regular"/>
                <a:cs typeface="LKFKQG+CoHeadline-Regular"/>
              </a:rPr>
              <a:t>Community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3079" y="9483937"/>
            <a:ext cx="14145500" cy="427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66"/>
              </a:lnSpc>
              <a:spcBef>
                <a:spcPts val="0"/>
              </a:spcBef>
              <a:spcAft>
                <a:spcPts val="0"/>
              </a:spcAft>
            </a:pPr>
            <a:r>
              <a:rPr sz="2200" spc="44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Flexible</a:t>
            </a:r>
            <a:r>
              <a:rPr sz="2200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43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activity</a:t>
            </a:r>
            <a:r>
              <a:rPr sz="2200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46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and</a:t>
            </a:r>
            <a:r>
              <a:rPr sz="2200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46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meeting</a:t>
            </a:r>
            <a:r>
              <a:rPr sz="2200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46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space</a:t>
            </a:r>
            <a:r>
              <a:rPr sz="2200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 ·</a:t>
            </a:r>
            <a:r>
              <a:rPr sz="2200" spc="46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 Community</a:t>
            </a:r>
            <a:r>
              <a:rPr sz="2200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46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events</a:t>
            </a:r>
            <a:r>
              <a:rPr sz="2200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 ·</a:t>
            </a:r>
            <a:r>
              <a:rPr sz="2200" spc="46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44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Arts</a:t>
            </a:r>
            <a:r>
              <a:rPr sz="2200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46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and</a:t>
            </a:r>
            <a:r>
              <a:rPr sz="2200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46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performance</a:t>
            </a:r>
            <a:r>
              <a:rPr sz="2200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46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spaces</a:t>
            </a:r>
            <a:r>
              <a:rPr sz="2200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 ·</a:t>
            </a:r>
            <a:r>
              <a:rPr sz="2200" spc="46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44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Build</a:t>
            </a:r>
            <a:r>
              <a:rPr sz="2200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47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on</a:t>
            </a:r>
            <a:r>
              <a:rPr sz="2200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46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local</a:t>
            </a:r>
            <a:r>
              <a:rPr sz="2200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 </a:t>
            </a:r>
            <a:r>
              <a:rPr sz="2200" spc="44" dirty="0">
                <a:solidFill>
                  <a:srgbClr val="6159A6"/>
                </a:solidFill>
                <a:latin typeface="RWREOJ+ProximaNova-Light"/>
                <a:cs typeface="RWREOJ+ProximaNova-Light"/>
              </a:rPr>
              <a:t>strengths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05999" y="10047168"/>
            <a:ext cx="230504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21E1F"/>
                </a:solidFill>
                <a:latin typeface="NQWHRM+CoHeadline-Regular"/>
                <a:cs typeface="NQWHRM+CoHeadline-Regular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51130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" y="628719"/>
            <a:ext cx="5340705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0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Where</a:t>
            </a:r>
            <a:r>
              <a:rPr sz="4800" spc="-246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we</a:t>
            </a:r>
            <a:r>
              <a:rPr sz="4800" spc="-254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11" dirty="0">
                <a:solidFill>
                  <a:srgbClr val="FFFFFF"/>
                </a:solidFill>
                <a:latin typeface="TDKTUM+Gibson-SemiBold"/>
                <a:cs typeface="TDKTUM+Gibson-SemiBold"/>
              </a:rPr>
              <a:t>are</a:t>
            </a:r>
            <a:r>
              <a:rPr sz="4800" spc="-242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36" dirty="0">
                <a:solidFill>
                  <a:srgbClr val="FFFFFF"/>
                </a:solidFill>
                <a:latin typeface="TDKTUM+Gibson-SemiBold"/>
                <a:cs typeface="TDKTUM+Gibson-SemiBold"/>
              </a:rPr>
              <a:t>now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18325" y="2016624"/>
            <a:ext cx="348149" cy="400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6"/>
              </a:lnSpc>
              <a:spcBef>
                <a:spcPts val="0"/>
              </a:spcBef>
              <a:spcAft>
                <a:spcPts val="0"/>
              </a:spcAft>
            </a:pPr>
            <a:r>
              <a:rPr sz="2350" b="1" dirty="0">
                <a:solidFill>
                  <a:srgbClr val="221E1F"/>
                </a:solidFill>
                <a:latin typeface="Calibri"/>
                <a:cs typeface="Calibri"/>
              </a:rPr>
              <a:t>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7200" y="2357755"/>
            <a:ext cx="2832201" cy="1257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1" dirty="0">
                <a:solidFill>
                  <a:srgbClr val="565759"/>
                </a:solidFill>
                <a:latin typeface="NQWHRM+CoHeadline-Regular"/>
                <a:cs typeface="NQWHRM+CoHeadline-Regular"/>
              </a:rPr>
              <a:t>Local</a:t>
            </a:r>
            <a:r>
              <a:rPr sz="2400" spc="11" dirty="0">
                <a:solidFill>
                  <a:srgbClr val="565759"/>
                </a:solidFill>
                <a:latin typeface="NQWHRM+CoHeadline-Regular"/>
                <a:cs typeface="NQWHRM+CoHeadline-Regular"/>
              </a:rPr>
              <a:t> </a:t>
            </a:r>
            <a:r>
              <a:rPr sz="2400" spc="-15" dirty="0">
                <a:solidFill>
                  <a:srgbClr val="565759"/>
                </a:solidFill>
                <a:latin typeface="NQWHRM+CoHeadline-Regular"/>
                <a:cs typeface="NQWHRM+CoHeadline-Regular"/>
              </a:rPr>
              <a:t>Centre</a:t>
            </a:r>
            <a:r>
              <a:rPr sz="2400" spc="15" dirty="0">
                <a:solidFill>
                  <a:srgbClr val="565759"/>
                </a:solidFill>
                <a:latin typeface="NQWHRM+CoHeadline-Regular"/>
                <a:cs typeface="NQWHRM+CoHeadline-Regular"/>
              </a:rPr>
              <a:t> </a:t>
            </a:r>
            <a:r>
              <a:rPr sz="2400" dirty="0">
                <a:solidFill>
                  <a:srgbClr val="565759"/>
                </a:solidFill>
                <a:latin typeface="NQWHRM+CoHeadline-Regular"/>
                <a:cs typeface="NQWHRM+CoHeadline-Regular"/>
              </a:rPr>
              <a:t>&amp;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65759"/>
                </a:solidFill>
                <a:latin typeface="NQWHRM+CoHeadline-Regular"/>
                <a:cs typeface="NQWHRM+CoHeadline-Regular"/>
              </a:rPr>
              <a:t>Employment </a:t>
            </a:r>
            <a:r>
              <a:rPr sz="2400" spc="-20" dirty="0">
                <a:solidFill>
                  <a:srgbClr val="565759"/>
                </a:solidFill>
                <a:latin typeface="NQWHRM+CoHeadline-Regular"/>
                <a:cs typeface="NQWHRM+CoHeadline-Regular"/>
              </a:rPr>
              <a:t>Zone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0" dirty="0">
                <a:solidFill>
                  <a:srgbClr val="565759"/>
                </a:solidFill>
                <a:latin typeface="NQWHRM+CoHeadline-Regular"/>
                <a:cs typeface="NQWHRM+CoHeadline-Regular"/>
              </a:rPr>
              <a:t>Masterplan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37611" y="8733192"/>
            <a:ext cx="1458657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28807E"/>
                </a:solidFill>
                <a:latin typeface="Calibri"/>
                <a:cs typeface="Calibri"/>
              </a:rPr>
              <a:t>The Green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99000" y="9002807"/>
            <a:ext cx="1142340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5" dirty="0">
                <a:solidFill>
                  <a:srgbClr val="28807E"/>
                </a:solidFill>
                <a:latin typeface="Calibri"/>
                <a:cs typeface="Calibri"/>
              </a:rPr>
              <a:t>Parcel</a:t>
            </a:r>
            <a:r>
              <a:rPr sz="2400" b="1" spc="17" dirty="0">
                <a:solidFill>
                  <a:srgbClr val="28807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8807E"/>
                </a:solidFill>
                <a:latin typeface="Calibri"/>
                <a:cs typeface="Calibri"/>
              </a:rPr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442723" y="2252822"/>
            <a:ext cx="14233168" cy="7838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5113000" cy="18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628719"/>
            <a:ext cx="5340705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0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Where</a:t>
            </a:r>
            <a:r>
              <a:rPr sz="4800" spc="-246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we</a:t>
            </a:r>
            <a:r>
              <a:rPr sz="4800" spc="-254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11" dirty="0">
                <a:solidFill>
                  <a:srgbClr val="FFFFFF"/>
                </a:solidFill>
                <a:latin typeface="TDKTUM+Gibson-SemiBold"/>
                <a:cs typeface="TDKTUM+Gibson-SemiBold"/>
              </a:rPr>
              <a:t>are</a:t>
            </a:r>
            <a:r>
              <a:rPr sz="4800" spc="-242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36" dirty="0">
                <a:solidFill>
                  <a:srgbClr val="FFFFFF"/>
                </a:solidFill>
                <a:latin typeface="TDKTUM+Gibson-SemiBold"/>
                <a:cs typeface="TDKTUM+Gibson-SemiBold"/>
              </a:rPr>
              <a:t>now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09021" y="5068376"/>
            <a:ext cx="1279869" cy="347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37" dirty="0">
                <a:solidFill>
                  <a:srgbClr val="3D3D3E"/>
                </a:solidFill>
                <a:latin typeface="Calibri"/>
                <a:cs typeface="Calibri"/>
              </a:rPr>
              <a:t>The</a:t>
            </a:r>
            <a:r>
              <a:rPr sz="2000" b="1" spc="14" dirty="0">
                <a:solidFill>
                  <a:srgbClr val="3D3D3E"/>
                </a:solidFill>
                <a:latin typeface="Calibri"/>
                <a:cs typeface="Calibri"/>
              </a:rPr>
              <a:t> </a:t>
            </a:r>
            <a:r>
              <a:rPr sz="2000" b="1" spc="30" dirty="0">
                <a:solidFill>
                  <a:srgbClr val="3D3D3E"/>
                </a:solidFill>
                <a:latin typeface="Calibri"/>
                <a:cs typeface="Calibri"/>
              </a:rPr>
              <a:t>Green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93398" y="5891500"/>
            <a:ext cx="1007109" cy="347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18" dirty="0">
                <a:solidFill>
                  <a:srgbClr val="3D3D3E"/>
                </a:solidFill>
                <a:latin typeface="Calibri"/>
                <a:cs typeface="Calibri"/>
              </a:rPr>
              <a:t>Parcel</a:t>
            </a:r>
            <a:r>
              <a:rPr sz="2000" b="1" spc="15" dirty="0">
                <a:solidFill>
                  <a:srgbClr val="3D3D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D3D3E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05999" y="10047168"/>
            <a:ext cx="238125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21E1F"/>
                </a:solidFill>
                <a:latin typeface="NQWHRM+CoHeadline-Regular"/>
                <a:cs typeface="NQWHRM+CoHeadline-Regular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51130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" y="628719"/>
            <a:ext cx="5340705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0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Where</a:t>
            </a:r>
            <a:r>
              <a:rPr sz="4800" spc="-246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dirty="0">
                <a:solidFill>
                  <a:srgbClr val="FFFFFF"/>
                </a:solidFill>
                <a:latin typeface="TDKTUM+Gibson-SemiBold"/>
                <a:cs typeface="TDKTUM+Gibson-SemiBold"/>
              </a:rPr>
              <a:t>we</a:t>
            </a:r>
            <a:r>
              <a:rPr sz="4800" spc="-254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11" dirty="0">
                <a:solidFill>
                  <a:srgbClr val="FFFFFF"/>
                </a:solidFill>
                <a:latin typeface="TDKTUM+Gibson-SemiBold"/>
                <a:cs typeface="TDKTUM+Gibson-SemiBold"/>
              </a:rPr>
              <a:t>are</a:t>
            </a:r>
            <a:r>
              <a:rPr sz="4800" spc="-242" dirty="0">
                <a:solidFill>
                  <a:srgbClr val="FFFFFF"/>
                </a:solidFill>
                <a:latin typeface="TDKTUM+Gibson-SemiBold"/>
                <a:cs typeface="TDKTUM+Gibson-SemiBold"/>
              </a:rPr>
              <a:t> </a:t>
            </a:r>
            <a:r>
              <a:rPr sz="4800" spc="-36" dirty="0">
                <a:solidFill>
                  <a:srgbClr val="FFFFFF"/>
                </a:solidFill>
                <a:latin typeface="TDKTUM+Gibson-SemiBold"/>
                <a:cs typeface="TDKTUM+Gibson-SemiBold"/>
              </a:rPr>
              <a:t>now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863284" y="2746073"/>
            <a:ext cx="320645" cy="349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221E1F"/>
                </a:solidFill>
                <a:latin typeface="Calibri"/>
                <a:cs typeface="Calibri"/>
              </a:rPr>
              <a:t>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312055" y="2822667"/>
            <a:ext cx="536191" cy="49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95"/>
              </a:lnSpc>
              <a:spcBef>
                <a:spcPts val="0"/>
              </a:spcBef>
              <a:spcAft>
                <a:spcPts val="0"/>
              </a:spcAft>
            </a:pPr>
            <a:r>
              <a:rPr sz="2950" b="1" spc="-58" dirty="0">
                <a:solidFill>
                  <a:srgbClr val="A9DBD9"/>
                </a:solidFill>
                <a:latin typeface="Calibri"/>
                <a:cs typeface="Calibri"/>
              </a:rPr>
              <a:t>Pa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65734" y="3769326"/>
            <a:ext cx="1015209" cy="598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sz="1850" spc="31" dirty="0">
                <a:solidFill>
                  <a:srgbClr val="3D3D3E"/>
                </a:solidFill>
                <a:latin typeface="TAHSDC+Calibri-Bold"/>
                <a:cs typeface="TAHSDC+Calibri-Bold"/>
              </a:rPr>
              <a:t>Iniꢀal</a:t>
            </a:r>
          </a:p>
          <a:p>
            <a:pPr marL="0" marR="0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850" spc="31" dirty="0">
                <a:solidFill>
                  <a:srgbClr val="3D3D3E"/>
                </a:solidFill>
                <a:latin typeface="TAHSDC+Calibri-Bold"/>
                <a:cs typeface="TAHSDC+Calibri-Bold"/>
              </a:rPr>
              <a:t>Locaꢀon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73843" y="4606078"/>
            <a:ext cx="1367448" cy="496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95"/>
              </a:lnSpc>
              <a:spcBef>
                <a:spcPts val="0"/>
              </a:spcBef>
              <a:spcAft>
                <a:spcPts val="0"/>
              </a:spcAft>
            </a:pPr>
            <a:r>
              <a:rPr sz="2950" b="1" spc="-30" dirty="0">
                <a:solidFill>
                  <a:srgbClr val="A9DBD9"/>
                </a:solidFill>
                <a:latin typeface="Calibri"/>
                <a:cs typeface="Calibri"/>
              </a:rPr>
              <a:t>Pa</a:t>
            </a:r>
            <a:r>
              <a:rPr sz="2950" b="1" spc="-17" dirty="0">
                <a:solidFill>
                  <a:srgbClr val="A9DBD9"/>
                </a:solidFill>
                <a:latin typeface="Calibri"/>
                <a:cs typeface="Calibri"/>
              </a:rPr>
              <a:t>rcel</a:t>
            </a:r>
            <a:r>
              <a:rPr sz="2950" b="1" spc="15" dirty="0">
                <a:solidFill>
                  <a:srgbClr val="A9DBD9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A9DBD9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64583" y="7141570"/>
            <a:ext cx="1756069" cy="498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95"/>
              </a:lnSpc>
              <a:spcBef>
                <a:spcPts val="0"/>
              </a:spcBef>
              <a:spcAft>
                <a:spcPts val="0"/>
              </a:spcAft>
            </a:pPr>
            <a:r>
              <a:rPr sz="2950" b="1" dirty="0">
                <a:solidFill>
                  <a:srgbClr val="667262"/>
                </a:solidFill>
                <a:latin typeface="Calibri"/>
                <a:cs typeface="Calibri"/>
              </a:rPr>
              <a:t>The </a:t>
            </a:r>
            <a:r>
              <a:rPr sz="2950" b="1" spc="-10" dirty="0">
                <a:solidFill>
                  <a:srgbClr val="667262"/>
                </a:solidFill>
                <a:latin typeface="Calibri"/>
                <a:cs typeface="Calibri"/>
              </a:rPr>
              <a:t>Green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39916" y="7437574"/>
            <a:ext cx="1367448" cy="496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95"/>
              </a:lnSpc>
              <a:spcBef>
                <a:spcPts val="0"/>
              </a:spcBef>
              <a:spcAft>
                <a:spcPts val="0"/>
              </a:spcAft>
            </a:pPr>
            <a:r>
              <a:rPr sz="2950" b="1" spc="-30" dirty="0">
                <a:solidFill>
                  <a:srgbClr val="3AA5A6"/>
                </a:solidFill>
                <a:latin typeface="Calibri"/>
                <a:cs typeface="Calibri"/>
              </a:rPr>
              <a:t>Pa</a:t>
            </a:r>
            <a:r>
              <a:rPr sz="2950" b="1" spc="-17" dirty="0">
                <a:solidFill>
                  <a:srgbClr val="3AA5A6"/>
                </a:solidFill>
                <a:latin typeface="Calibri"/>
                <a:cs typeface="Calibri"/>
              </a:rPr>
              <a:t>rcel</a:t>
            </a:r>
            <a:r>
              <a:rPr sz="2950" b="1" spc="15" dirty="0">
                <a:solidFill>
                  <a:srgbClr val="3AA5A6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3AA5A6"/>
                </a:solidFill>
                <a:latin typeface="Calibri"/>
                <a:cs typeface="Calibri"/>
              </a:rPr>
              <a:t>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855</Words>
  <Application>Microsoft Office PowerPoint</Application>
  <PresentationFormat>Custom</PresentationFormat>
  <Paragraphs>213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TBUVAL+FoundrySterling-Bold</vt:lpstr>
      <vt:lpstr>Calibri</vt:lpstr>
      <vt:lpstr>TDKTUM+Gibson-SemiBold</vt:lpstr>
      <vt:lpstr>NQWHRM+CoHeadline-Regular</vt:lpstr>
      <vt:lpstr>KFWETK+CoHeadline-Regular</vt:lpstr>
      <vt:lpstr>LKFKQG+CoHeadline-Regular</vt:lpstr>
      <vt:lpstr>WWERLW+Calibri</vt:lpstr>
      <vt:lpstr>LRLENC+ProximaNova-Light</vt:lpstr>
      <vt:lpstr>RWREOJ+ProximaNova-Light</vt:lpstr>
      <vt:lpstr>TAHSDC+Calibri-Bold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Mihaela Stan</dc:creator>
  <cp:lastModifiedBy>Mihaela Stan</cp:lastModifiedBy>
  <cp:revision>1</cp:revision>
  <dcterms:modified xsi:type="dcterms:W3CDTF">2023-03-27T12:39:26Z</dcterms:modified>
</cp:coreProperties>
</file>