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3.xml"/><Relationship Id="rId2" Type="http://schemas.openxmlformats.org/officeDocument/2006/relationships/theme" Target="theme/them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12202F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12202F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12202F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1" y="-50"/>
            <a:ext cx="189925" cy="684728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0225" y="0"/>
            <a:ext cx="6581775" cy="624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12202F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5714"/>
            <a:ext cx="12155242" cy="42605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50"/>
            <a:ext cx="189925" cy="68472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487" y="327024"/>
            <a:ext cx="9572625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12202F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5408" y="1524317"/>
            <a:ext cx="7183120" cy="399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hyperlink" Target="http://www.greatercambridge.org.uk/cambourne-cambridge-twao" TargetMode="External"/><Relationship Id="rId5" Type="http://schemas.openxmlformats.org/officeDocument/2006/relationships/hyperlink" Target="mailto:hello@greatercambridge.org.uk" TargetMode="External"/><Relationship Id="rId6" Type="http://schemas.openxmlformats.org/officeDocument/2006/relationships/hyperlink" Target="mailto:transportinfrastructure@dft.gov.uk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8305" y="4630062"/>
            <a:ext cx="7191375" cy="1726564"/>
          </a:xfrm>
          <a:prstGeom prst="rect">
            <a:avLst/>
          </a:prstGeom>
        </p:spPr>
        <p:txBody>
          <a:bodyPr wrap="square" lIns="0" tIns="2114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65"/>
              </a:spcBef>
            </a:pPr>
            <a:r>
              <a:rPr dirty="0" sz="4800" spc="-105" b="1">
                <a:latin typeface="Segoe UI"/>
                <a:cs typeface="Segoe UI"/>
              </a:rPr>
              <a:t>Cambourne</a:t>
            </a:r>
            <a:r>
              <a:rPr dirty="0" sz="4800" spc="-195" b="1">
                <a:latin typeface="Segoe UI"/>
                <a:cs typeface="Segoe UI"/>
              </a:rPr>
              <a:t> </a:t>
            </a:r>
            <a:r>
              <a:rPr dirty="0" sz="4800" spc="-75" b="1">
                <a:latin typeface="Segoe UI"/>
                <a:cs typeface="Segoe UI"/>
              </a:rPr>
              <a:t>to</a:t>
            </a:r>
            <a:r>
              <a:rPr dirty="0" sz="4800" spc="-245" b="1">
                <a:latin typeface="Segoe UI"/>
                <a:cs typeface="Segoe UI"/>
              </a:rPr>
              <a:t> </a:t>
            </a:r>
            <a:r>
              <a:rPr dirty="0" sz="4800" spc="-55" b="1">
                <a:latin typeface="Segoe UI"/>
                <a:cs typeface="Segoe UI"/>
              </a:rPr>
              <a:t>Cambridge</a:t>
            </a:r>
            <a:endParaRPr sz="4800">
              <a:latin typeface="Segoe UI"/>
              <a:cs typeface="Segoe UI"/>
            </a:endParaRPr>
          </a:p>
          <a:p>
            <a:pPr marL="83820">
              <a:lnSpc>
                <a:spcPct val="100000"/>
              </a:lnSpc>
              <a:spcBef>
                <a:spcPts val="1320"/>
              </a:spcBef>
            </a:pPr>
            <a:r>
              <a:rPr dirty="0" sz="3950">
                <a:latin typeface="Segoe UI"/>
                <a:cs typeface="Segoe UI"/>
              </a:rPr>
              <a:t>11</a:t>
            </a:r>
            <a:r>
              <a:rPr dirty="0" sz="3950" spc="-150">
                <a:latin typeface="Segoe UI"/>
                <a:cs typeface="Segoe UI"/>
              </a:rPr>
              <a:t> </a:t>
            </a:r>
            <a:r>
              <a:rPr dirty="0" sz="3950" spc="-45">
                <a:latin typeface="Segoe UI"/>
                <a:cs typeface="Segoe UI"/>
              </a:rPr>
              <a:t>December</a:t>
            </a:r>
            <a:r>
              <a:rPr dirty="0" sz="3950" spc="-200">
                <a:latin typeface="Segoe UI"/>
                <a:cs typeface="Segoe UI"/>
              </a:rPr>
              <a:t> </a:t>
            </a:r>
            <a:r>
              <a:rPr dirty="0" sz="3950" spc="-20">
                <a:latin typeface="Segoe UI"/>
                <a:cs typeface="Segoe UI"/>
              </a:rPr>
              <a:t>2024</a:t>
            </a:r>
            <a:endParaRPr sz="39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1" y="-50"/>
            <a:ext cx="189925" cy="68472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Areas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5"/>
              <a:t> </a:t>
            </a:r>
            <a:r>
              <a:rPr dirty="0" spc="-10"/>
              <a:t>focus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645" y="2150183"/>
            <a:ext cx="262413" cy="27192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22705" y="1888566"/>
            <a:ext cx="3957954" cy="2582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22705">
              <a:lnSpc>
                <a:spcPct val="131000"/>
              </a:lnSpc>
              <a:spcBef>
                <a:spcPts val="95"/>
              </a:spcBef>
            </a:pPr>
            <a:r>
              <a:rPr dirty="0" sz="3200" spc="-10">
                <a:latin typeface="Segoe UI"/>
                <a:cs typeface="Segoe UI"/>
              </a:rPr>
              <a:t>Background </a:t>
            </a:r>
            <a:r>
              <a:rPr dirty="0" sz="3200">
                <a:latin typeface="Segoe UI"/>
                <a:cs typeface="Segoe UI"/>
              </a:rPr>
              <a:t>Project</a:t>
            </a:r>
            <a:r>
              <a:rPr dirty="0" sz="3200" spc="-80">
                <a:latin typeface="Segoe UI"/>
                <a:cs typeface="Segoe UI"/>
              </a:rPr>
              <a:t> </a:t>
            </a:r>
            <a:r>
              <a:rPr dirty="0" sz="3200" spc="-10">
                <a:latin typeface="Segoe UI"/>
                <a:cs typeface="Segoe UI"/>
              </a:rPr>
              <a:t>update </a:t>
            </a:r>
            <a:r>
              <a:rPr dirty="0" sz="3200">
                <a:latin typeface="Segoe UI"/>
                <a:cs typeface="Segoe UI"/>
              </a:rPr>
              <a:t>Next</a:t>
            </a:r>
            <a:r>
              <a:rPr dirty="0" sz="3200" spc="-75">
                <a:latin typeface="Segoe UI"/>
                <a:cs typeface="Segoe UI"/>
              </a:rPr>
              <a:t> </a:t>
            </a:r>
            <a:r>
              <a:rPr dirty="0" sz="3200" spc="-20">
                <a:latin typeface="Segoe UI"/>
                <a:cs typeface="Segoe UI"/>
              </a:rPr>
              <a:t>Steps</a:t>
            </a:r>
            <a:endParaRPr sz="3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3200">
                <a:latin typeface="Segoe UI"/>
                <a:cs typeface="Segoe UI"/>
              </a:rPr>
              <a:t>Comberton</a:t>
            </a:r>
            <a:r>
              <a:rPr dirty="0" sz="3200" spc="-70">
                <a:latin typeface="Segoe UI"/>
                <a:cs typeface="Segoe UI"/>
              </a:rPr>
              <a:t> </a:t>
            </a:r>
            <a:r>
              <a:rPr dirty="0" sz="3200" spc="-10">
                <a:latin typeface="Segoe UI"/>
                <a:cs typeface="Segoe UI"/>
              </a:rPr>
              <a:t>Greenway</a:t>
            </a:r>
            <a:endParaRPr sz="3200">
              <a:latin typeface="Segoe UI"/>
              <a:cs typeface="Segoe U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645" y="2788358"/>
            <a:ext cx="262413" cy="27192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645" y="3426533"/>
            <a:ext cx="262413" cy="27192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645" y="4064708"/>
            <a:ext cx="262413" cy="27192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0225" y="0"/>
            <a:ext cx="6581775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57031"/>
            <a:ext cx="12155242" cy="1902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Cambourne</a:t>
            </a:r>
            <a:r>
              <a:rPr dirty="0" spc="70"/>
              <a:t> </a:t>
            </a:r>
            <a:r>
              <a:rPr dirty="0"/>
              <a:t>to</a:t>
            </a:r>
            <a:r>
              <a:rPr dirty="0" spc="30"/>
              <a:t> </a:t>
            </a:r>
            <a:r>
              <a:rPr dirty="0"/>
              <a:t>Cambridge</a:t>
            </a:r>
            <a:r>
              <a:rPr dirty="0" spc="105"/>
              <a:t> </a:t>
            </a:r>
            <a:r>
              <a:rPr dirty="0"/>
              <a:t>-</a:t>
            </a:r>
            <a:r>
              <a:rPr dirty="0" spc="45"/>
              <a:t> </a:t>
            </a:r>
            <a:r>
              <a:rPr dirty="0" spc="-10"/>
              <a:t>Background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895350" y="1076325"/>
            <a:ext cx="10382250" cy="5419725"/>
            <a:chOff x="895350" y="1076325"/>
            <a:chExt cx="10382250" cy="5419725"/>
          </a:xfrm>
        </p:grpSpPr>
        <p:sp>
          <p:nvSpPr>
            <p:cNvPr id="5" name="object 5" descr=""/>
            <p:cNvSpPr/>
            <p:nvPr/>
          </p:nvSpPr>
          <p:spPr>
            <a:xfrm>
              <a:off x="1495425" y="1076959"/>
              <a:ext cx="9782175" cy="5419090"/>
            </a:xfrm>
            <a:custGeom>
              <a:avLst/>
              <a:gdLst/>
              <a:ahLst/>
              <a:cxnLst/>
              <a:rect l="l" t="t" r="r" b="b"/>
              <a:pathLst>
                <a:path w="9782175" h="5419090">
                  <a:moveTo>
                    <a:pt x="9782175" y="0"/>
                  </a:moveTo>
                  <a:lnTo>
                    <a:pt x="2036572" y="0"/>
                  </a:lnTo>
                  <a:lnTo>
                    <a:pt x="2036572" y="2956560"/>
                  </a:lnTo>
                  <a:lnTo>
                    <a:pt x="0" y="2956560"/>
                  </a:lnTo>
                  <a:lnTo>
                    <a:pt x="0" y="5419090"/>
                  </a:lnTo>
                  <a:lnTo>
                    <a:pt x="9782175" y="5419090"/>
                  </a:lnTo>
                  <a:lnTo>
                    <a:pt x="9782175" y="2956560"/>
                  </a:lnTo>
                  <a:lnTo>
                    <a:pt x="978217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350" y="1076325"/>
              <a:ext cx="7972425" cy="313372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214" y="5070347"/>
              <a:ext cx="180975" cy="1809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214" y="5794298"/>
              <a:ext cx="180975" cy="1809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214" y="6165773"/>
              <a:ext cx="180975" cy="18097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708785" y="4562919"/>
            <a:ext cx="9712325" cy="1866264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2000">
                <a:latin typeface="Segoe UI"/>
                <a:cs typeface="Segoe UI"/>
              </a:rPr>
              <a:t>A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new</a:t>
            </a:r>
            <a:r>
              <a:rPr dirty="0" sz="2000" spc="-10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travel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route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between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Cambourne</a:t>
            </a:r>
            <a:r>
              <a:rPr dirty="0" sz="2000" spc="-8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and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Cambridge.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8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route</a:t>
            </a:r>
            <a:r>
              <a:rPr dirty="0" sz="2000" spc="-8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includes:</a:t>
            </a:r>
            <a:endParaRPr sz="2000">
              <a:latin typeface="Segoe UI"/>
              <a:cs typeface="Segoe UI"/>
            </a:endParaRPr>
          </a:p>
          <a:p>
            <a:pPr marL="908050" marR="5080">
              <a:lnSpc>
                <a:spcPct val="118800"/>
              </a:lnSpc>
              <a:spcBef>
                <a:spcPts val="75"/>
              </a:spcBef>
            </a:pPr>
            <a:r>
              <a:rPr dirty="0" sz="2000">
                <a:latin typeface="Segoe UI"/>
                <a:cs typeface="Segoe UI"/>
              </a:rPr>
              <a:t>a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bus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route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via</a:t>
            </a:r>
            <a:r>
              <a:rPr dirty="0" sz="2000" spc="-8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Bourn</a:t>
            </a:r>
            <a:r>
              <a:rPr dirty="0" sz="2000" spc="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Airfield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development,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Hardwick,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Coton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and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West </a:t>
            </a:r>
            <a:r>
              <a:rPr dirty="0" sz="2000">
                <a:latin typeface="Segoe UI"/>
                <a:cs typeface="Segoe UI"/>
              </a:rPr>
              <a:t>Cambridge</a:t>
            </a:r>
            <a:r>
              <a:rPr dirty="0" sz="2000" spc="-75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site,</a:t>
            </a:r>
            <a:endParaRPr sz="2000">
              <a:latin typeface="Segoe UI"/>
              <a:cs typeface="Segoe UI"/>
            </a:endParaRPr>
          </a:p>
          <a:p>
            <a:pPr marL="908050">
              <a:lnSpc>
                <a:spcPct val="100000"/>
              </a:lnSpc>
              <a:spcBef>
                <a:spcPts val="455"/>
              </a:spcBef>
            </a:pPr>
            <a:r>
              <a:rPr dirty="0" sz="2000">
                <a:latin typeface="Segoe UI"/>
                <a:cs typeface="Segoe UI"/>
              </a:rPr>
              <a:t>a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new,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2000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space travel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hub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at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Scotland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Farm,</a:t>
            </a:r>
            <a:r>
              <a:rPr dirty="0" sz="2000" spc="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Dry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Drayton,</a:t>
            </a:r>
            <a:endParaRPr sz="2000">
              <a:latin typeface="Segoe UI"/>
              <a:cs typeface="Segoe UI"/>
            </a:endParaRPr>
          </a:p>
          <a:p>
            <a:pPr marL="908050">
              <a:lnSpc>
                <a:spcPct val="100000"/>
              </a:lnSpc>
              <a:spcBef>
                <a:spcPts val="530"/>
              </a:spcBef>
            </a:pPr>
            <a:r>
              <a:rPr dirty="0" sz="2000">
                <a:latin typeface="Segoe UI"/>
                <a:cs typeface="Segoe UI"/>
              </a:rPr>
              <a:t>a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new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path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for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walkers,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cyclists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and,</a:t>
            </a:r>
            <a:r>
              <a:rPr dirty="0" sz="2000" spc="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where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appropriate,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horse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riders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57031"/>
            <a:ext cx="12155242" cy="1902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Background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1282187"/>
            <a:ext cx="171926" cy="17221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875408" y="1198562"/>
            <a:ext cx="4064000" cy="43027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latin typeface="Segoe UI"/>
                <a:cs typeface="Segoe UI"/>
              </a:rPr>
              <a:t>Scheme</a:t>
            </a:r>
            <a:r>
              <a:rPr dirty="0" sz="2000" spc="-5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developed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over</a:t>
            </a:r>
            <a:r>
              <a:rPr dirty="0" sz="2000" spc="-7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many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years </a:t>
            </a:r>
            <a:r>
              <a:rPr dirty="0" sz="2000">
                <a:latin typeface="Segoe UI"/>
                <a:cs typeface="Segoe UI"/>
              </a:rPr>
              <a:t>following</a:t>
            </a:r>
            <a:r>
              <a:rPr dirty="0" sz="2000" spc="-9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government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guidelines.</a:t>
            </a:r>
            <a:endParaRPr sz="2000">
              <a:latin typeface="Segoe UI"/>
              <a:cs typeface="Segoe UI"/>
            </a:endParaRPr>
          </a:p>
          <a:p>
            <a:pPr marL="12700" marR="31115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latin typeface="Segoe UI"/>
                <a:cs typeface="Segoe UI"/>
              </a:rPr>
              <a:t>GCP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consulted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four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times,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including </a:t>
            </a:r>
            <a:r>
              <a:rPr dirty="0" sz="2000">
                <a:latin typeface="Segoe UI"/>
                <a:cs typeface="Segoe UI"/>
              </a:rPr>
              <a:t>as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part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5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development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 spc="-25">
                <a:latin typeface="Segoe UI"/>
                <a:cs typeface="Segoe UI"/>
              </a:rPr>
              <a:t>the </a:t>
            </a:r>
            <a:r>
              <a:rPr dirty="0" sz="2000" spc="-10">
                <a:latin typeface="Segoe UI"/>
                <a:cs typeface="Segoe UI"/>
              </a:rPr>
              <a:t>Environmental </a:t>
            </a:r>
            <a:r>
              <a:rPr dirty="0" sz="2000">
                <a:latin typeface="Segoe UI"/>
                <a:cs typeface="Segoe UI"/>
              </a:rPr>
              <a:t>Impact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Assessment. </a:t>
            </a:r>
            <a:r>
              <a:rPr dirty="0" sz="2000">
                <a:latin typeface="Segoe UI"/>
                <a:cs typeface="Segoe UI"/>
              </a:rPr>
              <a:t>Rigorous</a:t>
            </a:r>
            <a:r>
              <a:rPr dirty="0" sz="2000" spc="-10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assessment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both</a:t>
            </a:r>
            <a:r>
              <a:rPr dirty="0" sz="2000" spc="-90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off- </a:t>
            </a:r>
            <a:r>
              <a:rPr dirty="0" sz="2000">
                <a:latin typeface="Segoe UI"/>
                <a:cs typeface="Segoe UI"/>
              </a:rPr>
              <a:t>road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and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on-road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options.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This </a:t>
            </a:r>
            <a:r>
              <a:rPr dirty="0" sz="2000">
                <a:latin typeface="Segoe UI"/>
                <a:cs typeface="Segoe UI"/>
              </a:rPr>
              <a:t>included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routes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along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A1303 </a:t>
            </a:r>
            <a:r>
              <a:rPr dirty="0" sz="2000">
                <a:latin typeface="Segoe UI"/>
                <a:cs typeface="Segoe UI"/>
              </a:rPr>
              <a:t>suggested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by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stakeholders.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 spc="-25">
                <a:latin typeface="Segoe UI"/>
                <a:cs typeface="Segoe UI"/>
              </a:rPr>
              <a:t>The </a:t>
            </a:r>
            <a:r>
              <a:rPr dirty="0" sz="2000">
                <a:latin typeface="Segoe UI"/>
                <a:cs typeface="Segoe UI"/>
              </a:rPr>
              <a:t>business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case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and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documents </a:t>
            </a:r>
            <a:r>
              <a:rPr dirty="0" sz="2000">
                <a:latin typeface="Segoe UI"/>
                <a:cs typeface="Segoe UI"/>
              </a:rPr>
              <a:t>published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on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our </a:t>
            </a:r>
            <a:r>
              <a:rPr dirty="0" sz="2000" spc="-10">
                <a:latin typeface="Segoe UI"/>
                <a:cs typeface="Segoe UI"/>
              </a:rPr>
              <a:t>website</a:t>
            </a:r>
            <a:r>
              <a:rPr dirty="0" sz="2000" spc="-55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show </a:t>
            </a:r>
            <a:r>
              <a:rPr dirty="0" sz="2000">
                <a:latin typeface="Segoe UI"/>
                <a:cs typeface="Segoe UI"/>
              </a:rPr>
              <a:t>these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assessments.</a:t>
            </a:r>
            <a:endParaRPr sz="2000">
              <a:latin typeface="Segoe UI"/>
              <a:cs typeface="Segoe UI"/>
            </a:endParaRPr>
          </a:p>
          <a:p>
            <a:pPr marL="12700" marR="341630">
              <a:lnSpc>
                <a:spcPct val="100000"/>
              </a:lnSpc>
              <a:spcBef>
                <a:spcPts val="30"/>
              </a:spcBef>
            </a:pPr>
            <a:r>
              <a:rPr dirty="0" sz="2000">
                <a:latin typeface="Segoe UI"/>
                <a:cs typeface="Segoe UI"/>
              </a:rPr>
              <a:t>An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independent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audit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found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that </a:t>
            </a:r>
            <a:r>
              <a:rPr dirty="0" sz="2000">
                <a:latin typeface="Segoe UI"/>
                <a:cs typeface="Segoe UI"/>
              </a:rPr>
              <a:t>our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process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is</a:t>
            </a:r>
            <a:r>
              <a:rPr dirty="0" sz="2000" spc="-8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robust.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1891787"/>
            <a:ext cx="171926" cy="17221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2806187"/>
            <a:ext cx="171926" cy="17221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4939788"/>
            <a:ext cx="171926" cy="17221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7950" y="3175"/>
            <a:ext cx="573405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5876" y="4457132"/>
            <a:ext cx="1459046" cy="146015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086850" y="6067425"/>
            <a:ext cx="2686050" cy="333375"/>
          </a:xfrm>
          <a:prstGeom prst="rect">
            <a:avLst/>
          </a:prstGeom>
          <a:solidFill>
            <a:srgbClr val="F7931D"/>
          </a:solidFill>
        </p:spPr>
        <p:txBody>
          <a:bodyPr wrap="square" lIns="0" tIns="54610" rIns="0" bIns="0" rtlCol="0" vert="horz">
            <a:spAutoFit/>
          </a:bodyPr>
          <a:lstStyle/>
          <a:p>
            <a:pPr marL="890269">
              <a:lnSpc>
                <a:spcPct val="100000"/>
              </a:lnSpc>
              <a:spcBef>
                <a:spcPts val="430"/>
              </a:spcBef>
            </a:pPr>
            <a:r>
              <a:rPr dirty="0" sz="1550" spc="-10" b="1">
                <a:latin typeface="Segoe UI"/>
                <a:cs typeface="Segoe UI"/>
              </a:rPr>
              <a:t>Transport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Project</a:t>
            </a:r>
            <a:r>
              <a:rPr dirty="0" spc="80"/>
              <a:t> </a:t>
            </a:r>
            <a:r>
              <a:rPr dirty="0" spc="-10"/>
              <a:t>update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1146043"/>
            <a:ext cx="171926" cy="17221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875408" y="1009334"/>
            <a:ext cx="6977380" cy="419671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2000" spc="-10">
                <a:latin typeface="Segoe UI"/>
                <a:cs typeface="Segoe UI"/>
              </a:rPr>
              <a:t>Transport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and</a:t>
            </a:r>
            <a:r>
              <a:rPr dirty="0" sz="2000" spc="-7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Works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Act</a:t>
            </a:r>
            <a:r>
              <a:rPr dirty="0" sz="2000" spc="-9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Order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Submission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to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Department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 spc="-25">
                <a:latin typeface="Segoe UI"/>
                <a:cs typeface="Segoe UI"/>
              </a:rPr>
              <a:t>for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2000" spc="-10">
                <a:latin typeface="Segoe UI"/>
                <a:cs typeface="Segoe UI"/>
              </a:rPr>
              <a:t>Transport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was</a:t>
            </a:r>
            <a:r>
              <a:rPr dirty="0" sz="2000" spc="-9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made on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12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November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2024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Segoe UI"/>
                <a:cs typeface="Segoe UI"/>
              </a:rPr>
              <a:t>All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information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publicly</a:t>
            </a:r>
            <a:r>
              <a:rPr dirty="0" sz="2000" spc="-9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available: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u="sng" sz="1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4"/>
              </a:rPr>
              <a:t>www.greatercambridge.org.uk/cambourne-cambridge-</a:t>
            </a:r>
            <a:r>
              <a:rPr dirty="0" u="sng" sz="18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4"/>
              </a:rPr>
              <a:t>twao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800">
              <a:latin typeface="Arial"/>
              <a:cs typeface="Arial"/>
            </a:endParaRPr>
          </a:p>
          <a:p>
            <a:pPr marL="31750" marR="3733800" indent="-19685">
              <a:lnSpc>
                <a:spcPct val="119600"/>
              </a:lnSpc>
            </a:pPr>
            <a:r>
              <a:rPr dirty="0" sz="2000">
                <a:latin typeface="Segoe UI"/>
                <a:cs typeface="Segoe UI"/>
              </a:rPr>
              <a:t>Further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information </a:t>
            </a:r>
            <a:r>
              <a:rPr dirty="0" u="sng" sz="1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5"/>
              </a:rPr>
              <a:t>hello@greatercambridge.org.uk</a:t>
            </a:r>
            <a:r>
              <a:rPr dirty="0" u="none" sz="1800" spc="-10">
                <a:solidFill>
                  <a:srgbClr val="467885"/>
                </a:solidFill>
                <a:latin typeface="Arial"/>
                <a:cs typeface="Arial"/>
              </a:rPr>
              <a:t> </a:t>
            </a:r>
            <a:r>
              <a:rPr dirty="0" u="none" sz="1800">
                <a:latin typeface="Arial"/>
                <a:cs typeface="Arial"/>
              </a:rPr>
              <a:t>01223</a:t>
            </a:r>
            <a:r>
              <a:rPr dirty="0" u="none" sz="1800" spc="-50">
                <a:latin typeface="Arial"/>
                <a:cs typeface="Arial"/>
              </a:rPr>
              <a:t> </a:t>
            </a:r>
            <a:r>
              <a:rPr dirty="0" u="none" sz="1800" spc="-10">
                <a:latin typeface="Arial"/>
                <a:cs typeface="Arial"/>
              </a:rPr>
              <a:t>699906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800">
              <a:latin typeface="Arial"/>
              <a:cs typeface="Arial"/>
            </a:endParaRPr>
          </a:p>
          <a:p>
            <a:pPr marL="31750" marR="3496310" indent="-19685">
              <a:lnSpc>
                <a:spcPct val="118100"/>
              </a:lnSpc>
            </a:pPr>
            <a:r>
              <a:rPr dirty="0" sz="1800">
                <a:latin typeface="Arial"/>
                <a:cs typeface="Arial"/>
              </a:rPr>
              <a:t>Representations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objections: </a:t>
            </a:r>
            <a:r>
              <a:rPr dirty="0" u="sng" sz="1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6"/>
              </a:rPr>
              <a:t>transportinfrastructure@dft.gov.uk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2241418"/>
            <a:ext cx="171926" cy="17221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3298694"/>
            <a:ext cx="171926" cy="17221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6518" y="4660154"/>
            <a:ext cx="144779" cy="1540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487" y="327024"/>
            <a:ext cx="5257800" cy="1176020"/>
          </a:xfrm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dirty="0"/>
              <a:t>What</a:t>
            </a:r>
            <a:r>
              <a:rPr dirty="0" spc="50"/>
              <a:t> </a:t>
            </a:r>
            <a:r>
              <a:rPr dirty="0"/>
              <a:t>information</a:t>
            </a:r>
            <a:r>
              <a:rPr dirty="0" spc="95"/>
              <a:t> </a:t>
            </a:r>
            <a:r>
              <a:rPr dirty="0" spc="-25"/>
              <a:t>has </a:t>
            </a:r>
            <a:r>
              <a:rPr dirty="0"/>
              <a:t>been</a:t>
            </a:r>
            <a:r>
              <a:rPr dirty="0" spc="60"/>
              <a:t> </a:t>
            </a:r>
            <a:r>
              <a:rPr dirty="0" spc="-10"/>
              <a:t>published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49" y="1764152"/>
            <a:ext cx="171926" cy="17221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897379" y="1628076"/>
            <a:ext cx="5273675" cy="5147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50215">
              <a:lnSpc>
                <a:spcPct val="118900"/>
              </a:lnSpc>
              <a:spcBef>
                <a:spcPts val="90"/>
              </a:spcBef>
            </a:pPr>
            <a:r>
              <a:rPr dirty="0" sz="2000">
                <a:latin typeface="Segoe UI"/>
                <a:cs typeface="Segoe UI"/>
              </a:rPr>
              <a:t>Full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set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land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plans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and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scheme</a:t>
            </a:r>
            <a:r>
              <a:rPr dirty="0" sz="2000" spc="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drawings </a:t>
            </a:r>
            <a:r>
              <a:rPr dirty="0" sz="2000">
                <a:latin typeface="Segoe UI"/>
                <a:cs typeface="Segoe UI"/>
              </a:rPr>
              <a:t>based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on</a:t>
            </a:r>
            <a:r>
              <a:rPr dirty="0" sz="2000" spc="-8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government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guidance.</a:t>
            </a:r>
            <a:endParaRPr sz="2000">
              <a:latin typeface="Segoe UI"/>
              <a:cs typeface="Segoe UI"/>
            </a:endParaRPr>
          </a:p>
          <a:p>
            <a:pPr marL="12700" marR="194310">
              <a:lnSpc>
                <a:spcPct val="118900"/>
              </a:lnSpc>
              <a:spcBef>
                <a:spcPts val="80"/>
              </a:spcBef>
            </a:pP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deemed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planning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drawings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may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be</a:t>
            </a:r>
            <a:r>
              <a:rPr dirty="0" sz="2000" spc="-75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most </a:t>
            </a:r>
            <a:r>
              <a:rPr dirty="0" sz="2000">
                <a:latin typeface="Segoe UI"/>
                <a:cs typeface="Segoe UI"/>
              </a:rPr>
              <a:t>useful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for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anyone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wanting</a:t>
            </a:r>
            <a:r>
              <a:rPr dirty="0" sz="2000" spc="-5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to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see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detailed </a:t>
            </a:r>
            <a:r>
              <a:rPr dirty="0" sz="2000">
                <a:latin typeface="Segoe UI"/>
                <a:cs typeface="Segoe UI"/>
              </a:rPr>
              <a:t>drawings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7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proposals</a:t>
            </a:r>
            <a:endParaRPr sz="2000">
              <a:latin typeface="Segoe UI"/>
              <a:cs typeface="Segoe UI"/>
            </a:endParaRPr>
          </a:p>
          <a:p>
            <a:pPr marL="12700" marR="5080">
              <a:lnSpc>
                <a:spcPct val="120500"/>
              </a:lnSpc>
              <a:spcBef>
                <a:spcPts val="35"/>
              </a:spcBef>
            </a:pP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Planning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Statement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provides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</a:t>
            </a:r>
            <a:r>
              <a:rPr dirty="0" sz="2000" spc="-114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list</a:t>
            </a:r>
            <a:r>
              <a:rPr dirty="0" sz="2000" spc="-75">
                <a:latin typeface="Segoe UI"/>
                <a:cs typeface="Segoe UI"/>
              </a:rPr>
              <a:t> </a:t>
            </a:r>
            <a:r>
              <a:rPr dirty="0" sz="2000" spc="-25">
                <a:latin typeface="Segoe UI"/>
                <a:cs typeface="Segoe UI"/>
              </a:rPr>
              <a:t>of </a:t>
            </a:r>
            <a:r>
              <a:rPr dirty="0" sz="2000">
                <a:latin typeface="Segoe UI"/>
                <a:cs typeface="Segoe UI"/>
              </a:rPr>
              <a:t>conditions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which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GCP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will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need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to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comply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with </a:t>
            </a:r>
            <a:r>
              <a:rPr dirty="0" sz="2000">
                <a:latin typeface="Segoe UI"/>
                <a:cs typeface="Segoe UI"/>
              </a:rPr>
              <a:t>if</a:t>
            </a:r>
            <a:r>
              <a:rPr dirty="0" sz="2000" spc="-7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scheme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is </a:t>
            </a:r>
            <a:r>
              <a:rPr dirty="0" sz="2000" spc="-10">
                <a:latin typeface="Segoe UI"/>
                <a:cs typeface="Segoe UI"/>
              </a:rPr>
              <a:t>developed</a:t>
            </a:r>
            <a:endParaRPr sz="2000">
              <a:latin typeface="Segoe UI"/>
              <a:cs typeface="Segoe UI"/>
            </a:endParaRPr>
          </a:p>
          <a:p>
            <a:pPr marL="12700" marR="525145">
              <a:lnSpc>
                <a:spcPts val="2850"/>
              </a:lnSpc>
              <a:spcBef>
                <a:spcPts val="175"/>
              </a:spcBef>
            </a:pP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Design</a:t>
            </a:r>
            <a:r>
              <a:rPr dirty="0" sz="2000" spc="-8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and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Access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statement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explains </a:t>
            </a:r>
            <a:r>
              <a:rPr dirty="0" sz="2000">
                <a:latin typeface="Segoe UI"/>
                <a:cs typeface="Segoe UI"/>
              </a:rPr>
              <a:t>some</a:t>
            </a:r>
            <a:r>
              <a:rPr dirty="0" sz="2000" spc="-7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9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 principles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which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will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inform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2000">
                <a:latin typeface="Segoe UI"/>
                <a:cs typeface="Segoe UI"/>
              </a:rPr>
              <a:t>detailed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design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7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scheme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2000">
                <a:latin typeface="Segoe UI"/>
                <a:cs typeface="Segoe UI"/>
              </a:rPr>
              <a:t>GCP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has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been in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contact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with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all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landowners</a:t>
            </a:r>
            <a:endParaRPr sz="2000">
              <a:latin typeface="Segoe UI"/>
              <a:cs typeface="Segoe UI"/>
            </a:endParaRPr>
          </a:p>
          <a:p>
            <a:pPr marL="12700" marR="817244">
              <a:lnSpc>
                <a:spcPct val="118900"/>
              </a:lnSpc>
              <a:spcBef>
                <a:spcPts val="75"/>
              </a:spcBef>
            </a:pPr>
            <a:r>
              <a:rPr dirty="0" sz="2000">
                <a:latin typeface="Segoe UI"/>
                <a:cs typeface="Segoe UI"/>
              </a:rPr>
              <a:t>and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they</a:t>
            </a:r>
            <a:r>
              <a:rPr dirty="0" sz="2000" spc="-7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have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been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advised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to</a:t>
            </a:r>
            <a:r>
              <a:rPr dirty="0" sz="2000" spc="-55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seek </a:t>
            </a:r>
            <a:r>
              <a:rPr dirty="0" sz="2000">
                <a:latin typeface="Segoe UI"/>
                <a:cs typeface="Segoe UI"/>
              </a:rPr>
              <a:t>professional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advice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which</a:t>
            </a:r>
            <a:r>
              <a:rPr dirty="0" sz="2000" spc="-5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GCP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will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fund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49" y="2497577"/>
            <a:ext cx="171926" cy="1722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49" y="3592952"/>
            <a:ext cx="171926" cy="17221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49" y="4688327"/>
            <a:ext cx="171926" cy="17221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49" y="5783715"/>
            <a:ext cx="171926" cy="172218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7369111" y="-3238"/>
            <a:ext cx="4834255" cy="4598035"/>
            <a:chOff x="7369111" y="-3238"/>
            <a:chExt cx="4834255" cy="459803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399" y="19050"/>
              <a:ext cx="4800600" cy="455295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380223" y="7874"/>
              <a:ext cx="4812030" cy="4575810"/>
            </a:xfrm>
            <a:custGeom>
              <a:avLst/>
              <a:gdLst/>
              <a:ahLst/>
              <a:cxnLst/>
              <a:rect l="l" t="t" r="r" b="b"/>
              <a:pathLst>
                <a:path w="4812030" h="4575810">
                  <a:moveTo>
                    <a:pt x="4811776" y="2504311"/>
                  </a:moveTo>
                  <a:lnTo>
                    <a:pt x="4795139" y="2636139"/>
                  </a:lnTo>
                  <a:lnTo>
                    <a:pt x="4773930" y="2748788"/>
                  </a:lnTo>
                  <a:lnTo>
                    <a:pt x="4746879" y="2859531"/>
                  </a:lnTo>
                  <a:lnTo>
                    <a:pt x="4714367" y="2968116"/>
                  </a:lnTo>
                  <a:lnTo>
                    <a:pt x="4676521" y="3074416"/>
                  </a:lnTo>
                  <a:lnTo>
                    <a:pt x="4633341" y="3178302"/>
                  </a:lnTo>
                  <a:lnTo>
                    <a:pt x="4584954" y="3279648"/>
                  </a:lnTo>
                  <a:lnTo>
                    <a:pt x="4531741" y="3378327"/>
                  </a:lnTo>
                  <a:lnTo>
                    <a:pt x="4473575" y="3474085"/>
                  </a:lnTo>
                  <a:lnTo>
                    <a:pt x="4410836" y="3566922"/>
                  </a:lnTo>
                  <a:lnTo>
                    <a:pt x="4343654" y="3656583"/>
                  </a:lnTo>
                  <a:lnTo>
                    <a:pt x="4272026" y="3742944"/>
                  </a:lnTo>
                  <a:lnTo>
                    <a:pt x="4196207" y="3826002"/>
                  </a:lnTo>
                  <a:lnTo>
                    <a:pt x="4116451" y="3905377"/>
                  </a:lnTo>
                  <a:lnTo>
                    <a:pt x="4032630" y="3981196"/>
                  </a:lnTo>
                  <a:lnTo>
                    <a:pt x="3945128" y="4053078"/>
                  </a:lnTo>
                  <a:lnTo>
                    <a:pt x="3854069" y="4120896"/>
                  </a:lnTo>
                  <a:lnTo>
                    <a:pt x="3759454" y="4184650"/>
                  </a:lnTo>
                  <a:lnTo>
                    <a:pt x="3661664" y="4244213"/>
                  </a:lnTo>
                  <a:lnTo>
                    <a:pt x="3560699" y="4299204"/>
                  </a:lnTo>
                  <a:lnTo>
                    <a:pt x="3456685" y="4349750"/>
                  </a:lnTo>
                  <a:lnTo>
                    <a:pt x="3349879" y="4395597"/>
                  </a:lnTo>
                  <a:lnTo>
                    <a:pt x="3240404" y="4436491"/>
                  </a:lnTo>
                  <a:lnTo>
                    <a:pt x="3128391" y="4472432"/>
                  </a:lnTo>
                  <a:lnTo>
                    <a:pt x="3013964" y="4503293"/>
                  </a:lnTo>
                  <a:lnTo>
                    <a:pt x="2897378" y="4528820"/>
                  </a:lnTo>
                  <a:lnTo>
                    <a:pt x="2778632" y="4548886"/>
                  </a:lnTo>
                  <a:lnTo>
                    <a:pt x="2657982" y="4563491"/>
                  </a:lnTo>
                  <a:lnTo>
                    <a:pt x="2535554" y="4572254"/>
                  </a:lnTo>
                  <a:lnTo>
                    <a:pt x="2411476" y="4575302"/>
                  </a:lnTo>
                  <a:lnTo>
                    <a:pt x="2287397" y="4572254"/>
                  </a:lnTo>
                  <a:lnTo>
                    <a:pt x="2164969" y="4563491"/>
                  </a:lnTo>
                  <a:lnTo>
                    <a:pt x="2044319" y="4548886"/>
                  </a:lnTo>
                  <a:lnTo>
                    <a:pt x="1925574" y="4528820"/>
                  </a:lnTo>
                  <a:lnTo>
                    <a:pt x="1808987" y="4503293"/>
                  </a:lnTo>
                  <a:lnTo>
                    <a:pt x="1694560" y="4472432"/>
                  </a:lnTo>
                  <a:lnTo>
                    <a:pt x="1582547" y="4436491"/>
                  </a:lnTo>
                  <a:lnTo>
                    <a:pt x="1473073" y="4395597"/>
                  </a:lnTo>
                  <a:lnTo>
                    <a:pt x="1366266" y="4349750"/>
                  </a:lnTo>
                  <a:lnTo>
                    <a:pt x="1262252" y="4299204"/>
                  </a:lnTo>
                  <a:lnTo>
                    <a:pt x="1161287" y="4244213"/>
                  </a:lnTo>
                  <a:lnTo>
                    <a:pt x="1063498" y="4184650"/>
                  </a:lnTo>
                  <a:lnTo>
                    <a:pt x="968882" y="4120896"/>
                  </a:lnTo>
                  <a:lnTo>
                    <a:pt x="877824" y="4053078"/>
                  </a:lnTo>
                  <a:lnTo>
                    <a:pt x="790321" y="3981196"/>
                  </a:lnTo>
                  <a:lnTo>
                    <a:pt x="706501" y="3905377"/>
                  </a:lnTo>
                  <a:lnTo>
                    <a:pt x="626745" y="3826002"/>
                  </a:lnTo>
                  <a:lnTo>
                    <a:pt x="550926" y="3742944"/>
                  </a:lnTo>
                  <a:lnTo>
                    <a:pt x="479298" y="3656583"/>
                  </a:lnTo>
                  <a:lnTo>
                    <a:pt x="412115" y="3566922"/>
                  </a:lnTo>
                  <a:lnTo>
                    <a:pt x="349376" y="3474085"/>
                  </a:lnTo>
                  <a:lnTo>
                    <a:pt x="291210" y="3378327"/>
                  </a:lnTo>
                  <a:lnTo>
                    <a:pt x="237998" y="3279648"/>
                  </a:lnTo>
                  <a:lnTo>
                    <a:pt x="189610" y="3178302"/>
                  </a:lnTo>
                  <a:lnTo>
                    <a:pt x="146430" y="3074416"/>
                  </a:lnTo>
                  <a:lnTo>
                    <a:pt x="108584" y="2968116"/>
                  </a:lnTo>
                  <a:lnTo>
                    <a:pt x="76073" y="2859531"/>
                  </a:lnTo>
                  <a:lnTo>
                    <a:pt x="49022" y="2748788"/>
                  </a:lnTo>
                  <a:lnTo>
                    <a:pt x="27812" y="2636139"/>
                  </a:lnTo>
                  <a:lnTo>
                    <a:pt x="12573" y="2521585"/>
                  </a:lnTo>
                  <a:lnTo>
                    <a:pt x="3175" y="2405379"/>
                  </a:lnTo>
                  <a:lnTo>
                    <a:pt x="0" y="2287651"/>
                  </a:lnTo>
                  <a:lnTo>
                    <a:pt x="3175" y="2169922"/>
                  </a:lnTo>
                  <a:lnTo>
                    <a:pt x="12573" y="2053716"/>
                  </a:lnTo>
                  <a:lnTo>
                    <a:pt x="27812" y="1939163"/>
                  </a:lnTo>
                  <a:lnTo>
                    <a:pt x="49022" y="1826514"/>
                  </a:lnTo>
                  <a:lnTo>
                    <a:pt x="76073" y="1715770"/>
                  </a:lnTo>
                  <a:lnTo>
                    <a:pt x="108584" y="1607185"/>
                  </a:lnTo>
                  <a:lnTo>
                    <a:pt x="146430" y="1500886"/>
                  </a:lnTo>
                  <a:lnTo>
                    <a:pt x="189610" y="1397000"/>
                  </a:lnTo>
                  <a:lnTo>
                    <a:pt x="237998" y="1295653"/>
                  </a:lnTo>
                  <a:lnTo>
                    <a:pt x="291210" y="1196975"/>
                  </a:lnTo>
                  <a:lnTo>
                    <a:pt x="349376" y="1101216"/>
                  </a:lnTo>
                  <a:lnTo>
                    <a:pt x="412115" y="1008379"/>
                  </a:lnTo>
                  <a:lnTo>
                    <a:pt x="479298" y="918717"/>
                  </a:lnTo>
                  <a:lnTo>
                    <a:pt x="550926" y="832358"/>
                  </a:lnTo>
                  <a:lnTo>
                    <a:pt x="626745" y="749300"/>
                  </a:lnTo>
                  <a:lnTo>
                    <a:pt x="706501" y="669925"/>
                  </a:lnTo>
                  <a:lnTo>
                    <a:pt x="790321" y="594105"/>
                  </a:lnTo>
                  <a:lnTo>
                    <a:pt x="877824" y="522224"/>
                  </a:lnTo>
                  <a:lnTo>
                    <a:pt x="968882" y="454405"/>
                  </a:lnTo>
                  <a:lnTo>
                    <a:pt x="1063498" y="390651"/>
                  </a:lnTo>
                  <a:lnTo>
                    <a:pt x="1161287" y="331089"/>
                  </a:lnTo>
                  <a:lnTo>
                    <a:pt x="1262252" y="276098"/>
                  </a:lnTo>
                  <a:lnTo>
                    <a:pt x="1366266" y="225551"/>
                  </a:lnTo>
                  <a:lnTo>
                    <a:pt x="1473073" y="179704"/>
                  </a:lnTo>
                  <a:lnTo>
                    <a:pt x="1582547" y="138810"/>
                  </a:lnTo>
                  <a:lnTo>
                    <a:pt x="1694560" y="102870"/>
                  </a:lnTo>
                  <a:lnTo>
                    <a:pt x="1808987" y="72008"/>
                  </a:lnTo>
                  <a:lnTo>
                    <a:pt x="1925574" y="46481"/>
                  </a:lnTo>
                  <a:lnTo>
                    <a:pt x="2044319" y="26416"/>
                  </a:lnTo>
                  <a:lnTo>
                    <a:pt x="2164969" y="11810"/>
                  </a:lnTo>
                  <a:lnTo>
                    <a:pt x="2287397" y="3048"/>
                  </a:lnTo>
                  <a:lnTo>
                    <a:pt x="2411349" y="0"/>
                  </a:lnTo>
                  <a:lnTo>
                    <a:pt x="4811776" y="0"/>
                  </a:lnTo>
                </a:path>
              </a:pathLst>
            </a:custGeom>
            <a:ln w="22225">
              <a:solidFill>
                <a:srgbClr val="EB8A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5876" y="4457132"/>
            <a:ext cx="1459046" cy="146015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086850" y="6067425"/>
            <a:ext cx="2686050" cy="333375"/>
          </a:xfrm>
          <a:prstGeom prst="rect">
            <a:avLst/>
          </a:prstGeom>
          <a:solidFill>
            <a:srgbClr val="F7931D"/>
          </a:solidFill>
        </p:spPr>
        <p:txBody>
          <a:bodyPr wrap="square" lIns="0" tIns="54610" rIns="0" bIns="0" rtlCol="0" vert="horz">
            <a:spAutoFit/>
          </a:bodyPr>
          <a:lstStyle/>
          <a:p>
            <a:pPr marL="890269">
              <a:lnSpc>
                <a:spcPct val="100000"/>
              </a:lnSpc>
              <a:spcBef>
                <a:spcPts val="430"/>
              </a:spcBef>
            </a:pPr>
            <a:r>
              <a:rPr dirty="0" sz="1550" spc="-10" b="1">
                <a:latin typeface="Segoe UI"/>
                <a:cs typeface="Segoe UI"/>
              </a:rPr>
              <a:t>Transport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Next</a:t>
            </a:r>
            <a:r>
              <a:rPr dirty="0" spc="55"/>
              <a:t> </a:t>
            </a:r>
            <a:r>
              <a:rPr dirty="0" spc="-20"/>
              <a:t>steps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1607307"/>
            <a:ext cx="171926" cy="172218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/>
              <a:t>Following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deadline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DfT</a:t>
            </a:r>
            <a:r>
              <a:rPr dirty="0" spc="-60"/>
              <a:t> </a:t>
            </a:r>
            <a:r>
              <a:rPr dirty="0"/>
              <a:t>will</a:t>
            </a:r>
            <a:r>
              <a:rPr dirty="0" spc="-20"/>
              <a:t> </a:t>
            </a:r>
            <a:r>
              <a:rPr dirty="0"/>
              <a:t>determine</a:t>
            </a:r>
            <a:r>
              <a:rPr dirty="0" spc="-65"/>
              <a:t> </a:t>
            </a:r>
            <a:r>
              <a:rPr dirty="0"/>
              <a:t>whether</a:t>
            </a:r>
            <a:r>
              <a:rPr dirty="0" spc="-80"/>
              <a:t> </a:t>
            </a:r>
            <a:r>
              <a:rPr dirty="0"/>
              <a:t>or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5"/>
              <a:t> </a:t>
            </a:r>
            <a:r>
              <a:rPr dirty="0" spc="-25"/>
              <a:t>to </a:t>
            </a:r>
            <a:r>
              <a:rPr dirty="0"/>
              <a:t>call</a:t>
            </a:r>
            <a:r>
              <a:rPr dirty="0" spc="-2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10"/>
              <a:t> Inquiry.</a:t>
            </a:r>
          </a:p>
          <a:p>
            <a:pPr algn="just" marL="12700" marR="178435">
              <a:lnSpc>
                <a:spcPct val="100000"/>
              </a:lnSpc>
              <a:spcBef>
                <a:spcPts val="2410"/>
              </a:spcBef>
            </a:pPr>
            <a:r>
              <a:rPr dirty="0"/>
              <a:t>Assuming</a:t>
            </a:r>
            <a:r>
              <a:rPr dirty="0" spc="-45"/>
              <a:t> </a:t>
            </a:r>
            <a:r>
              <a:rPr dirty="0"/>
              <a:t>that</a:t>
            </a:r>
            <a:r>
              <a:rPr dirty="0" spc="15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Public</a:t>
            </a:r>
            <a:r>
              <a:rPr dirty="0" spc="-5"/>
              <a:t> </a:t>
            </a:r>
            <a:r>
              <a:rPr dirty="0"/>
              <a:t>Inquiry</a:t>
            </a:r>
            <a:r>
              <a:rPr dirty="0" spc="-50"/>
              <a:t> </a:t>
            </a:r>
            <a:r>
              <a:rPr dirty="0"/>
              <a:t>will</a:t>
            </a:r>
            <a:r>
              <a:rPr dirty="0" spc="-85"/>
              <a:t> </a:t>
            </a:r>
            <a:r>
              <a:rPr dirty="0"/>
              <a:t>be</a:t>
            </a:r>
            <a:r>
              <a:rPr dirty="0" spc="-55"/>
              <a:t> </a:t>
            </a:r>
            <a:r>
              <a:rPr dirty="0"/>
              <a:t>called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15"/>
              <a:t> </a:t>
            </a:r>
            <a:r>
              <a:rPr dirty="0"/>
              <a:t>timetable</a:t>
            </a:r>
            <a:r>
              <a:rPr dirty="0" spc="-55"/>
              <a:t> </a:t>
            </a:r>
            <a:r>
              <a:rPr dirty="0" spc="-20"/>
              <a:t>will </a:t>
            </a:r>
            <a:r>
              <a:rPr dirty="0"/>
              <a:t>be</a:t>
            </a:r>
            <a:r>
              <a:rPr dirty="0" spc="-60"/>
              <a:t> </a:t>
            </a:r>
            <a:r>
              <a:rPr dirty="0"/>
              <a:t>determined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70"/>
              <a:t> </a:t>
            </a:r>
            <a:r>
              <a:rPr dirty="0"/>
              <a:t>early</a:t>
            </a:r>
            <a:r>
              <a:rPr dirty="0" spc="-55"/>
              <a:t> </a:t>
            </a:r>
            <a:r>
              <a:rPr dirty="0"/>
              <a:t>2025</a:t>
            </a:r>
            <a:r>
              <a:rPr dirty="0" spc="-20"/>
              <a:t> </a:t>
            </a:r>
            <a:r>
              <a:rPr dirty="0"/>
              <a:t>based</a:t>
            </a:r>
            <a:r>
              <a:rPr dirty="0" spc="-45"/>
              <a:t> </a:t>
            </a:r>
            <a:r>
              <a:rPr dirty="0"/>
              <a:t>on the</a:t>
            </a:r>
            <a:r>
              <a:rPr dirty="0" spc="-60"/>
              <a:t> </a:t>
            </a:r>
            <a:r>
              <a:rPr dirty="0"/>
              <a:t>number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type</a:t>
            </a:r>
            <a:r>
              <a:rPr dirty="0" spc="10"/>
              <a:t> </a:t>
            </a:r>
            <a:r>
              <a:rPr dirty="0" spc="-25"/>
              <a:t>of </a:t>
            </a:r>
            <a:r>
              <a:rPr dirty="0"/>
              <a:t>objections</a:t>
            </a:r>
            <a:r>
              <a:rPr dirty="0" spc="-80"/>
              <a:t> </a:t>
            </a:r>
            <a:r>
              <a:rPr dirty="0" spc="-10"/>
              <a:t>received.</a:t>
            </a:r>
          </a:p>
          <a:p>
            <a:pPr marL="12700" marR="116839">
              <a:lnSpc>
                <a:spcPct val="100000"/>
              </a:lnSpc>
              <a:spcBef>
                <a:spcPts val="2415"/>
              </a:spcBef>
            </a:pPr>
            <a:r>
              <a:rPr dirty="0"/>
              <a:t>A</a:t>
            </a:r>
            <a:r>
              <a:rPr dirty="0" spc="-5"/>
              <a:t> </a:t>
            </a:r>
            <a:r>
              <a:rPr dirty="0"/>
              <a:t>public</a:t>
            </a:r>
            <a:r>
              <a:rPr dirty="0" spc="-10"/>
              <a:t> </a:t>
            </a:r>
            <a:r>
              <a:rPr dirty="0"/>
              <a:t>inquiry</a:t>
            </a:r>
            <a:r>
              <a:rPr dirty="0" spc="-45"/>
              <a:t> </a:t>
            </a:r>
            <a:r>
              <a:rPr dirty="0"/>
              <a:t>should</a:t>
            </a:r>
            <a:r>
              <a:rPr dirty="0" spc="-40"/>
              <a:t> </a:t>
            </a:r>
            <a:r>
              <a:rPr dirty="0"/>
              <a:t>start</a:t>
            </a:r>
            <a:r>
              <a:rPr dirty="0" spc="-50"/>
              <a:t> </a:t>
            </a:r>
            <a:r>
              <a:rPr dirty="0"/>
              <a:t>early</a:t>
            </a:r>
            <a:r>
              <a:rPr dirty="0" spc="-50"/>
              <a:t> </a:t>
            </a:r>
            <a:r>
              <a:rPr dirty="0"/>
              <a:t>summer 2025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25"/>
              <a:t>be </a:t>
            </a:r>
            <a:r>
              <a:rPr dirty="0"/>
              <a:t>concluded</a:t>
            </a:r>
            <a:r>
              <a:rPr dirty="0" spc="-60"/>
              <a:t> </a:t>
            </a:r>
            <a:r>
              <a:rPr dirty="0"/>
              <a:t>early</a:t>
            </a:r>
            <a:r>
              <a:rPr dirty="0" spc="-65"/>
              <a:t> </a:t>
            </a:r>
            <a:r>
              <a:rPr dirty="0"/>
              <a:t>autumn</a:t>
            </a:r>
            <a:r>
              <a:rPr dirty="0" spc="-10"/>
              <a:t> </a:t>
            </a:r>
            <a:r>
              <a:rPr dirty="0"/>
              <a:t>at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/>
              <a:t>latest</a:t>
            </a:r>
            <a:r>
              <a:rPr dirty="0" spc="-70"/>
              <a:t> </a:t>
            </a:r>
            <a:r>
              <a:rPr dirty="0"/>
              <a:t>with</a:t>
            </a:r>
            <a:r>
              <a:rPr dirty="0" spc="-15"/>
              <a:t> </a:t>
            </a:r>
            <a:r>
              <a:rPr dirty="0"/>
              <a:t>an</a:t>
            </a:r>
            <a:r>
              <a:rPr dirty="0" spc="-10"/>
              <a:t> </a:t>
            </a:r>
            <a:r>
              <a:rPr dirty="0"/>
              <a:t>Inspector’s</a:t>
            </a:r>
            <a:r>
              <a:rPr dirty="0" spc="-30"/>
              <a:t> </a:t>
            </a:r>
            <a:r>
              <a:rPr dirty="0" spc="-10"/>
              <a:t>report </a:t>
            </a:r>
            <a:r>
              <a:rPr dirty="0"/>
              <a:t>later</a:t>
            </a:r>
            <a:r>
              <a:rPr dirty="0" spc="-75"/>
              <a:t> </a:t>
            </a:r>
            <a:r>
              <a:rPr dirty="0"/>
              <a:t>in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year or early</a:t>
            </a:r>
            <a:r>
              <a:rPr dirty="0" spc="30"/>
              <a:t> </a:t>
            </a:r>
            <a:r>
              <a:rPr dirty="0" spc="-10"/>
              <a:t>2026.</a:t>
            </a:r>
          </a:p>
          <a:p>
            <a:pPr algn="just" marL="12700">
              <a:lnSpc>
                <a:spcPct val="100000"/>
              </a:lnSpc>
              <a:spcBef>
                <a:spcPts val="2410"/>
              </a:spcBef>
            </a:pPr>
            <a:r>
              <a:rPr dirty="0"/>
              <a:t>If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scheme</a:t>
            </a:r>
            <a:r>
              <a:rPr dirty="0" spc="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approved</a:t>
            </a:r>
            <a:r>
              <a:rPr dirty="0" spc="-55"/>
              <a:t> </a:t>
            </a:r>
            <a:r>
              <a:rPr dirty="0"/>
              <a:t>then</a:t>
            </a:r>
            <a:r>
              <a:rPr dirty="0" spc="-70"/>
              <a:t> </a:t>
            </a:r>
            <a:r>
              <a:rPr dirty="0"/>
              <a:t>construction</a:t>
            </a:r>
            <a:r>
              <a:rPr dirty="0" spc="-75"/>
              <a:t> </a:t>
            </a:r>
            <a:r>
              <a:rPr dirty="0"/>
              <a:t>would</a:t>
            </a:r>
            <a:r>
              <a:rPr dirty="0" spc="-50"/>
              <a:t> </a:t>
            </a:r>
            <a:r>
              <a:rPr dirty="0"/>
              <a:t>take</a:t>
            </a:r>
            <a:r>
              <a:rPr dirty="0" spc="10"/>
              <a:t> </a:t>
            </a:r>
            <a:r>
              <a:rPr dirty="0" spc="-10"/>
              <a:t>place</a:t>
            </a: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2026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 spc="-20"/>
              <a:t>2028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2521707"/>
            <a:ext cx="171926" cy="17221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3740908"/>
            <a:ext cx="171926" cy="17221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70" y="4960108"/>
            <a:ext cx="171926" cy="1722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487" y="258063"/>
            <a:ext cx="752792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000000"/>
                </a:solidFill>
              </a:rPr>
              <a:t>Comberton</a:t>
            </a:r>
            <a:r>
              <a:rPr dirty="0" sz="3600" spc="-4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Greenway</a:t>
            </a:r>
            <a:r>
              <a:rPr dirty="0" sz="3600" spc="2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–</a:t>
            </a:r>
            <a:r>
              <a:rPr dirty="0" sz="3600" spc="-1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Next</a:t>
            </a:r>
            <a:r>
              <a:rPr dirty="0" sz="3600" spc="-70">
                <a:solidFill>
                  <a:srgbClr val="000000"/>
                </a:solidFill>
              </a:rPr>
              <a:t> </a:t>
            </a:r>
            <a:r>
              <a:rPr dirty="0" sz="3600" spc="-10">
                <a:solidFill>
                  <a:srgbClr val="000000"/>
                </a:solidFill>
              </a:rPr>
              <a:t>Steps</a:t>
            </a:r>
            <a:endParaRPr sz="3600"/>
          </a:p>
        </p:txBody>
      </p:sp>
      <p:grpSp>
        <p:nvGrpSpPr>
          <p:cNvPr id="3" name="object 3" descr=""/>
          <p:cNvGrpSpPr/>
          <p:nvPr/>
        </p:nvGrpSpPr>
        <p:grpSpPr>
          <a:xfrm>
            <a:off x="2181225" y="1143000"/>
            <a:ext cx="8905875" cy="5610860"/>
            <a:chOff x="2181225" y="1143000"/>
            <a:chExt cx="8905875" cy="5610860"/>
          </a:xfrm>
        </p:grpSpPr>
        <p:sp>
          <p:nvSpPr>
            <p:cNvPr id="4" name="object 4" descr=""/>
            <p:cNvSpPr/>
            <p:nvPr/>
          </p:nvSpPr>
          <p:spPr>
            <a:xfrm>
              <a:off x="2181225" y="1142999"/>
              <a:ext cx="8905875" cy="5610860"/>
            </a:xfrm>
            <a:custGeom>
              <a:avLst/>
              <a:gdLst/>
              <a:ahLst/>
              <a:cxnLst/>
              <a:rect l="l" t="t" r="r" b="b"/>
              <a:pathLst>
                <a:path w="8905875" h="5610859">
                  <a:moveTo>
                    <a:pt x="8905875" y="0"/>
                  </a:moveTo>
                  <a:lnTo>
                    <a:pt x="887984" y="0"/>
                  </a:lnTo>
                  <a:lnTo>
                    <a:pt x="887984" y="3060700"/>
                  </a:lnTo>
                  <a:lnTo>
                    <a:pt x="0" y="3060700"/>
                  </a:lnTo>
                  <a:lnTo>
                    <a:pt x="0" y="5610860"/>
                  </a:lnTo>
                  <a:lnTo>
                    <a:pt x="8905875" y="5610860"/>
                  </a:lnTo>
                  <a:lnTo>
                    <a:pt x="8905875" y="3060700"/>
                  </a:lnTo>
                  <a:lnTo>
                    <a:pt x="890587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3172" y="4628641"/>
              <a:ext cx="180975" cy="1809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3172" y="4933441"/>
              <a:ext cx="180975" cy="1809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3172" y="5238241"/>
              <a:ext cx="180975" cy="1809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3172" y="5543054"/>
              <a:ext cx="180975" cy="180975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158235" y="4555235"/>
            <a:ext cx="6440805" cy="2166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>
                <a:latin typeface="Segoe UI"/>
                <a:cs typeface="Segoe UI"/>
              </a:rPr>
              <a:t>Construction</a:t>
            </a:r>
            <a:r>
              <a:rPr dirty="0" sz="2000" spc="-8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Adams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Road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April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2025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Segoe UI"/>
                <a:cs typeface="Segoe UI"/>
              </a:rPr>
              <a:t>Construction</a:t>
            </a:r>
            <a:r>
              <a:rPr dirty="0" sz="2000" spc="-8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Coton</a:t>
            </a:r>
            <a:r>
              <a:rPr dirty="0" sz="2000" spc="-8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Village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April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2025</a:t>
            </a:r>
            <a:endParaRPr sz="20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Segoe UI"/>
                <a:cs typeface="Segoe UI"/>
              </a:rPr>
              <a:t>Full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planning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application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submitted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Spring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 spc="-20">
                <a:latin typeface="Segoe UI"/>
                <a:cs typeface="Segoe UI"/>
              </a:rPr>
              <a:t>2025 </a:t>
            </a:r>
            <a:r>
              <a:rPr dirty="0" sz="2000">
                <a:latin typeface="Segoe UI"/>
                <a:cs typeface="Segoe UI"/>
              </a:rPr>
              <a:t>Continued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engagement</a:t>
            </a:r>
            <a:r>
              <a:rPr dirty="0" sz="2000" spc="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with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landowners</a:t>
            </a:r>
            <a:r>
              <a:rPr dirty="0" sz="2000" spc="-5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on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 spc="-55">
                <a:latin typeface="Segoe UI"/>
                <a:cs typeface="Segoe UI"/>
              </a:rPr>
              <a:t>‘off-</a:t>
            </a:r>
            <a:r>
              <a:rPr dirty="0" sz="2000" spc="-10">
                <a:latin typeface="Segoe UI"/>
                <a:cs typeface="Segoe UI"/>
              </a:rPr>
              <a:t>line’ </a:t>
            </a:r>
            <a:r>
              <a:rPr dirty="0" sz="2000">
                <a:latin typeface="Segoe UI"/>
                <a:cs typeface="Segoe UI"/>
              </a:rPr>
              <a:t>sections to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bring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forward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creation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6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Bridleways </a:t>
            </a:r>
            <a:r>
              <a:rPr dirty="0" sz="2000" spc="-25">
                <a:latin typeface="Segoe UI"/>
                <a:cs typeface="Segoe UI"/>
              </a:rPr>
              <a:t>to </a:t>
            </a:r>
            <a:r>
              <a:rPr dirty="0" sz="2000">
                <a:latin typeface="Segoe UI"/>
                <a:cs typeface="Segoe UI"/>
              </a:rPr>
              <a:t>connect</a:t>
            </a:r>
            <a:r>
              <a:rPr dirty="0" sz="2000" spc="-6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villages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Hardwick,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Comberton,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Barton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 spc="-25">
                <a:latin typeface="Segoe UI"/>
                <a:cs typeface="Segoe UI"/>
              </a:rPr>
              <a:t>and </a:t>
            </a:r>
            <a:r>
              <a:rPr dirty="0" sz="2000" spc="-10">
                <a:latin typeface="Segoe UI"/>
                <a:cs typeface="Segoe UI"/>
              </a:rPr>
              <a:t>Coton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1143000"/>
            <a:ext cx="7534275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2741294"/>
            <a:ext cx="230822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55">
                <a:solidFill>
                  <a:srgbClr val="000000"/>
                </a:solidFill>
              </a:rPr>
              <a:t>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5" ma:contentTypeDescription="Create a new document." ma:contentTypeScope="" ma:versionID="7831aaa16b465dc1889945653af4e518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c6ba63387180aff2b6b20c77b8845b4c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03f480-3f88-459c-b49a-9b43c245f62b">
      <Terms xmlns="http://schemas.microsoft.com/office/infopath/2007/PartnerControls"/>
    </lcf76f155ced4ddcb4097134ff3c332f>
    <TaxCatchAll xmlns="beb81e68-8582-4e5b-a4f6-edcf914ba655" xsi:nil="true"/>
  </documentManagement>
</p:properties>
</file>

<file path=customXml/itemProps1.xml><?xml version="1.0" encoding="utf-8"?>
<ds:datastoreItem xmlns:ds="http://schemas.openxmlformats.org/officeDocument/2006/customXml" ds:itemID="{1B63272B-446C-44AB-AC96-5BB7ECC29BDE}"/>
</file>

<file path=customXml/itemProps2.xml><?xml version="1.0" encoding="utf-8"?>
<ds:datastoreItem xmlns:ds="http://schemas.openxmlformats.org/officeDocument/2006/customXml" ds:itemID="{D9E9B967-3C59-4D6A-9A7E-C4F0FD507C68}"/>
</file>

<file path=customXml/itemProps3.xml><?xml version="1.0" encoding="utf-8"?>
<ds:datastoreItem xmlns:ds="http://schemas.openxmlformats.org/officeDocument/2006/customXml" ds:itemID="{349FB6FC-42DC-4126-99C7-27D1A99614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2024-12-10T10:05:10Z</dcterms:created>
  <dcterms:modified xsi:type="dcterms:W3CDTF">2024-12-10T10:05:10Z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2024-12-10T00:00:00Z</vt:filetime>
  </property>
  <property fmtid="{D5CDD505-2E9C-101B-9397-08002B2CF9AE}" pid="3" name="LastSaved">
    <vt:filetime>2024-12-10T00:00:00Z</vt:filetime>
  </property>
  <property fmtid="{D5CDD505-2E9C-101B-9397-08002B2CF9AE}" pid="4" name="ContentTypeId">
    <vt:lpwstr>0x010100D2A4E713C40A6442B05ACE88E3F8C01D</vt:lpwstr>
  </property>
</Properties>
</file>