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0"/>
  </p:notesMasterIdLst>
  <p:sldIdLst>
    <p:sldId id="557" r:id="rId3"/>
    <p:sldId id="587" r:id="rId4"/>
    <p:sldId id="257" r:id="rId5"/>
    <p:sldId id="258" r:id="rId6"/>
    <p:sldId id="263" r:id="rId7"/>
    <p:sldId id="262" r:id="rId8"/>
    <p:sldId id="264" r:id="rId9"/>
    <p:sldId id="260" r:id="rId10"/>
    <p:sldId id="588" r:id="rId11"/>
    <p:sldId id="265" r:id="rId12"/>
    <p:sldId id="266" r:id="rId13"/>
    <p:sldId id="261" r:id="rId14"/>
    <p:sldId id="267" r:id="rId15"/>
    <p:sldId id="592" r:id="rId16"/>
    <p:sldId id="593" r:id="rId17"/>
    <p:sldId id="594" r:id="rId18"/>
    <p:sldId id="5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4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484C6-DA0E-4CB6-AA7B-C989D8D99F4B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6D8A1-9B2E-4E4D-BB52-082EB02DD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54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683DB-31FB-4CD5-9DA1-2039A30A7DF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94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0EB10-C7A4-4244-8E45-2599C01CC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8C0E2-6328-4596-A325-C814A6A0E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8E9B0-59CA-4F3F-9584-DC3E2C8F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6B66-2D8C-43B6-A3DD-D9724AEAB36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9DDC5-2BE3-447C-B34A-79C45A59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C8F31-5F8D-4E6B-85FB-87F52CCA6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2C86-8A9E-4052-AABB-595760170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209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5DF65-9681-4FFE-BA3A-94049935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7C724-2795-4CE5-8EC8-018A82E8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9B86D-2363-44B4-BF16-2EC44B2AD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6B66-2D8C-43B6-A3DD-D9724AEAB36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43383-C508-43F8-817C-B0CEDB92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515DE-849C-4A4F-9199-B8877A8C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2C86-8A9E-4052-AABB-595760170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75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8F51AC-5223-4A40-B4E2-214D7D3D0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9A785A-2D9F-4819-B857-D69BA47E1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A5EBB-6C60-4629-BEEF-1A9A96ECE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6B66-2D8C-43B6-A3DD-D9724AEAB36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72D87-F45D-4E7B-BF72-4D78CB14C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B3240-3A4C-49FE-AF67-B23CE099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2C86-8A9E-4052-AABB-595760170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40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65A98-D82F-EAD9-0A07-4593E3C85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0EF38-23FA-34C4-741F-243CB65CF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097C0-9F09-7CFF-F71A-22E6EAAAC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AA0B-32DB-46FB-A368-41AFB463474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75956-4D9E-4E7C-7845-EC8FCAEF6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D92A8-6BCE-C0B9-9D8F-0DD5CA2B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5042-7FE1-4AF0-83D1-2DAE38930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9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34B85-3D26-B002-11AC-FD08C0F0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44907-BFA6-CB5A-C5EF-F3B20D2A4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31C4B-DF46-6256-04FF-82741829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84DAA0B-32DB-46FB-A368-41AFB4634749}" type="datetimeFigureOut">
              <a:rPr lang="en-GB" smtClean="0"/>
              <a:pPr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23F21-A7D9-48AD-3AF4-4AF5A0B65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09767-D7BB-041A-CBBE-09C8A5E6C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575042-7FE1-4AF0-83D1-2DAE389308F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155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34C9D-2DB8-07E4-6331-D9806B41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67A88-9B27-B50A-664C-72AC9077E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62522-1BD6-4D93-4071-6D57A89C5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AA0B-32DB-46FB-A368-41AFB463474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AF035-FD88-D481-4392-9B7832AD0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B3E67-8977-1CD8-BEC9-C6840F8D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5042-7FE1-4AF0-83D1-2DAE38930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369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92399-9EC8-BFBB-ACD3-C4B5FCD6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2C72F-0341-1D7C-7BB8-8AA4D9777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D5230-1086-CDFC-D3C5-70BF1138B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1D273-70A9-26C1-F509-6639E83D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AA0B-32DB-46FB-A368-41AFB463474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D9FBB-D21C-6AB1-A756-AD81A926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22F6A-67F7-68F0-A1A2-87FA6598A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5042-7FE1-4AF0-83D1-2DAE38930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662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51CC9-34A4-98C2-0322-E9848C466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8ECDD-0886-0C63-C3E3-50038220E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B84E0-4156-F0F9-3957-E0AA02319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DD7C2-6792-8796-2E17-AE4A64EAE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1E9643-B02C-D682-D39F-7553FC6EA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F2920C-7510-1BD0-C73F-61F54130D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AA0B-32DB-46FB-A368-41AFB463474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6A83E5-8BD0-4DEB-DBD5-B84149E28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55EBB-4FC4-C77D-7666-A544F1F9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5042-7FE1-4AF0-83D1-2DAE38930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434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CF61-AD4F-CCA2-481E-525F0D227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9B0956-5DB4-79D7-00E9-75D51229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AA0B-32DB-46FB-A368-41AFB463474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56E35-7655-C5A2-6E39-C8D302F3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BE714-CFF2-7774-2AFF-E42486235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5042-7FE1-4AF0-83D1-2DAE38930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825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B7B10C-0189-B0A1-BC4B-697D5944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AA0B-32DB-46FB-A368-41AFB463474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4D13D4-B017-0331-5FEB-EA6DFAD2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A1E67-7509-FFD2-E80C-662F2817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5042-7FE1-4AF0-83D1-2DAE38930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136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9F47-94CC-0200-AFDB-B598C819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E2EB9-88D7-C8DA-214F-6DA0463C1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955E2-17AE-C388-1B32-893863DE3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D0E59-214A-2996-D2B9-984FFB7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AA0B-32DB-46FB-A368-41AFB463474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8CC67-67CB-82ED-CD59-11D114547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71B9B-AD46-EF0B-BFF5-6705B310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5042-7FE1-4AF0-83D1-2DAE38930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73905-D581-421A-A5C1-D9712CBF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83758-3454-4F52-82D7-5E6C7A93A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BD4AA-0A62-459C-9569-BEC2B55B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6B66-2D8C-43B6-A3DD-D9724AEAB36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985A0-FA70-45F0-BFE4-7B48F488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09ABB-31CD-4035-A324-0B1C8DC7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2C86-8A9E-4052-AABB-595760170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136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456D2-3B70-C2C2-EC54-9B21074F3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BD576D-68D0-F259-0CCD-167EBC4A49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208B4-9A53-DF13-7FBE-F5A26B709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C3349-71A1-BF9A-83FB-596BAA5B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AA0B-32DB-46FB-A368-41AFB463474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040A7-7B70-B123-B399-5DC55C70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1A2BB-B5C7-ED9D-2CDD-839AC0AB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5042-7FE1-4AF0-83D1-2DAE38930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43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A07F3-2397-EFC0-7150-AAF4DF29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492DF0-541D-4135-AC7B-007DE0DD2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A4C84-E99F-5445-BF3C-5C6D69C2D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AA0B-32DB-46FB-A368-41AFB463474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14347-D3D0-0789-1F46-EBEAF410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9F44E-6D4E-91A4-0EAB-06A7CD55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5042-7FE1-4AF0-83D1-2DAE38930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266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1FCAA5-AE99-20DE-B952-A525F4175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A92E6-B953-B8E4-8A3D-1FA37F361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1D425-53A9-DC59-EBC6-A54C4DA03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AA0B-32DB-46FB-A368-41AFB463474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6B69F-FE39-4C5E-0E80-C3B0E6AF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9BAAE-A591-E049-96A0-D47F4C60D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5042-7FE1-4AF0-83D1-2DAE38930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06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2BEA8-1A5D-4D04-8C7C-E0E515DA3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5D78A-F401-4F08-BEEE-A9E1F03CC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AEAE7-79E2-451C-8EE4-BB56016BF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6B66-2D8C-43B6-A3DD-D9724AEAB36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2EB44-42EE-42D2-A068-B44146A7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E73B2-D3A5-48BE-B7C1-BC6C4C51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2C86-8A9E-4052-AABB-595760170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215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8F97E-46A7-477A-A6A1-04BD206F5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1EB26-5297-4F48-A79D-FAB2A9F8D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2ABFA8-8099-4C2A-9E10-A94EB0FE0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512E4-E849-4967-B500-C0E85FE3E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6B66-2D8C-43B6-A3DD-D9724AEAB36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F6391-D78B-470B-9621-DB4F4630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6CF4D-401A-415D-B7FD-D8F6E2AD1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2C86-8A9E-4052-AABB-595760170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16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23DDC-B453-4808-87AC-55EC47FF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468D0-24E8-441A-8248-284E45F02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5FC3A-D341-4332-B0B3-E92FE9370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8CE0E-73B3-4356-A467-BE782D1CD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C489C-0D16-4BBD-8DE1-A7662F5CF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9A777E-FBEE-4422-8A38-B68E7074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6B66-2D8C-43B6-A3DD-D9724AEAB36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1FC98-A331-41E7-B6C8-A09B3238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08A7CB-245F-4EA2-8152-A7A10B0B1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2C86-8A9E-4052-AABB-595760170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99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532A6-30FD-4271-973A-7AD2449D1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DDDE31-564D-4ABC-8BD4-4A17A0180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6B66-2D8C-43B6-A3DD-D9724AEAB36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F8D30-7C56-4806-9290-943E8CFF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C1BFF-48C0-44D6-BDD9-B056D3F9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2C86-8A9E-4052-AABB-595760170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31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5CB9BD-5159-41A5-8A11-4F86303E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6B66-2D8C-43B6-A3DD-D9724AEAB36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1EE0F-49E6-406B-ABB2-FD4A500F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1EE49-4D69-4D9E-9CCF-C763D0E78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2C86-8A9E-4052-AABB-595760170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77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50313-2EA8-4818-B895-5D5E8A312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42177-2B6F-4D9E-9EF7-02DE22D67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B0ACF-D35C-40B2-9D5C-CEFA9955D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E5281-11CB-4B03-9F8F-D2434679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6B66-2D8C-43B6-A3DD-D9724AEAB36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E061D-5480-462F-9976-888CA9A1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B4AE8-3E7B-4ADF-A1D0-98F1CECBE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2C86-8A9E-4052-AABB-595760170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75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2C865-BA42-4E58-B099-BB5A671E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4EFA8-7113-486C-BF58-7CA847762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16120-2C19-4B3F-AA0D-CDA113926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C9C65-BF82-4C36-B078-C8A4D10A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6B66-2D8C-43B6-A3DD-D9724AEAB36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81AE6-76F6-40E3-890E-CF1953CD4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C5038-68C9-4B16-A6E1-9021BED8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2C86-8A9E-4052-AABB-595760170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636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F135DA-D569-445E-9DCE-D327EFAF4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FC155-7DB1-4EA5-971F-2E3C60BD3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6ACFC-DB96-401F-9CEB-046E10F59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D6B66-2D8C-43B6-A3DD-D9724AEAB36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9ACD-FF36-490F-BCCA-540ADBE54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88839-EFAD-4DC0-8D56-7FD05D706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E2C86-8A9E-4052-AABB-595760170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17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9000">
              <a:srgbClr val="D8E9D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5A93C-28DE-AD8A-05E5-4AEE2E76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EDC69-10D0-25CF-F1E8-140BE6FCF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ADF7A-BE51-3107-FA96-1C3C738E9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84DAA0B-32DB-46FB-A368-41AFB4634749}" type="datetimeFigureOut">
              <a:rPr lang="en-GB" smtClean="0"/>
              <a:pPr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9C6EF-AF4C-15D9-03A4-224691205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15CA7-671D-649C-3547-5B97F6FE4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575042-7FE1-4AF0-83D1-2DAE389308F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Content Placeholder 6" descr="A cartoon of houses in a field&#10;&#10;AI-generated content may be incorrect.">
            <a:extLst>
              <a:ext uri="{FF2B5EF4-FFF2-40B4-BE49-F238E27FC236}">
                <a16:creationId xmlns:a16="http://schemas.microsoft.com/office/drawing/2014/main" id="{E55F9187-B03D-58EF-34BF-C3A6CDD921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3574"/>
            <a:ext cx="12192000" cy="20644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D8E9DF"/>
              </a:gs>
            </a:gsLst>
            <a:lin ang="5400000" scaled="1"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274904-A9FC-9EFB-74C4-B55B039A583B}"/>
              </a:ext>
            </a:extLst>
          </p:cNvPr>
          <p:cNvSpPr/>
          <p:nvPr userDrawn="1"/>
        </p:nvSpPr>
        <p:spPr>
          <a:xfrm>
            <a:off x="560439" y="5093110"/>
            <a:ext cx="3254477" cy="845574"/>
          </a:xfrm>
          <a:prstGeom prst="rect">
            <a:avLst/>
          </a:prstGeom>
          <a:gradFill>
            <a:gsLst>
              <a:gs pos="35057">
                <a:srgbClr val="C5E1D8"/>
              </a:gs>
              <a:gs pos="20700">
                <a:srgbClr val="C9E3DA"/>
              </a:gs>
              <a:gs pos="96875">
                <a:srgbClr val="B1D9D0"/>
              </a:gs>
              <a:gs pos="93750">
                <a:srgbClr val="B2D9D0"/>
              </a:gs>
              <a:gs pos="87500">
                <a:srgbClr val="B4DAD1"/>
              </a:gs>
              <a:gs pos="75000">
                <a:srgbClr val="B8DCD3"/>
              </a:gs>
              <a:gs pos="50000">
                <a:srgbClr val="C0DFD6"/>
              </a:gs>
              <a:gs pos="0">
                <a:srgbClr val="D0E5DC"/>
              </a:gs>
              <a:gs pos="100000">
                <a:srgbClr val="B0D8C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AECC05-DE4B-E5D5-7EB9-CAD19383EA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657799"/>
            <a:ext cx="2042652" cy="10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2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03B6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03B6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03B6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03B6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03B6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03B6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sK1lndhanQ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37811-7101-5307-2A8C-4991B61B7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41A384-5E4A-00FA-B6B2-74F04F484E81}"/>
              </a:ext>
            </a:extLst>
          </p:cNvPr>
          <p:cNvSpPr txBox="1"/>
          <p:nvPr/>
        </p:nvSpPr>
        <p:spPr>
          <a:xfrm>
            <a:off x="1795130" y="903767"/>
            <a:ext cx="8601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Unity Centre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Kirstin Donaldson, Service Manager - Acquisitions and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South Cambridgeshire District Council</a:t>
            </a:r>
          </a:p>
        </p:txBody>
      </p:sp>
    </p:spTree>
    <p:extLst>
      <p:ext uri="{BB962C8B-B14F-4D97-AF65-F5344CB8AC3E}">
        <p14:creationId xmlns:p14="http://schemas.microsoft.com/office/powerpoint/2010/main" val="113997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0B5E43-1099-B685-35EA-80E474E72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5" y="115669"/>
            <a:ext cx="6096000" cy="6096000"/>
          </a:xfrm>
          <a:prstGeom prst="rect">
            <a:avLst/>
          </a:prstGeom>
        </p:spPr>
      </p:pic>
      <p:pic>
        <p:nvPicPr>
          <p:cNvPr id="6" name="Picture 5" descr="A person in a helmet in a building&#10;&#10;AI-generated content may be incorrect.">
            <a:extLst>
              <a:ext uri="{FF2B5EF4-FFF2-40B4-BE49-F238E27FC236}">
                <a16:creationId xmlns:a16="http://schemas.microsoft.com/office/drawing/2014/main" id="{244869CE-8EFE-E775-08B9-26F83A922E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86" y="115669"/>
            <a:ext cx="4572001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BF24E-DF46-158B-E6B2-E4C08BFA23C9}"/>
              </a:ext>
            </a:extLst>
          </p:cNvPr>
          <p:cNvSpPr txBox="1"/>
          <p:nvPr/>
        </p:nvSpPr>
        <p:spPr>
          <a:xfrm>
            <a:off x="540775" y="6211669"/>
            <a:ext cx="1149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outstanding, double-height main hall space that can be used for conferences, performances, weddings. Or divided and used for smaller non-impact bookings</a:t>
            </a:r>
          </a:p>
        </p:txBody>
      </p:sp>
    </p:spTree>
    <p:extLst>
      <p:ext uri="{BB962C8B-B14F-4D97-AF65-F5344CB8AC3E}">
        <p14:creationId xmlns:p14="http://schemas.microsoft.com/office/powerpoint/2010/main" val="483681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wooden beams and a red door&#10;&#10;AI-generated content may be incorrect.">
            <a:extLst>
              <a:ext uri="{FF2B5EF4-FFF2-40B4-BE49-F238E27FC236}">
                <a16:creationId xmlns:a16="http://schemas.microsoft.com/office/drawing/2014/main" id="{F3DD73BF-33C3-4205-D2DE-66F2FB2621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78" y="392060"/>
            <a:ext cx="4555409" cy="6073879"/>
          </a:xfrm>
          <a:prstGeom prst="rect">
            <a:avLst/>
          </a:prstGeom>
        </p:spPr>
      </p:pic>
      <p:pic>
        <p:nvPicPr>
          <p:cNvPr id="7" name="Picture 6" descr="A inside view of a building&#10;&#10;AI-generated content may be incorrect.">
            <a:extLst>
              <a:ext uri="{FF2B5EF4-FFF2-40B4-BE49-F238E27FC236}">
                <a16:creationId xmlns:a16="http://schemas.microsoft.com/office/drawing/2014/main" id="{55147BE1-4228-1400-D153-45A0AF359D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4" y="392060"/>
            <a:ext cx="6935019" cy="5201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CE3E4F-EDA2-6CEE-7ED7-DEC2E1482908}"/>
              </a:ext>
            </a:extLst>
          </p:cNvPr>
          <p:cNvSpPr txBox="1"/>
          <p:nvPr/>
        </p:nvSpPr>
        <p:spPr>
          <a:xfrm>
            <a:off x="298244" y="5686105"/>
            <a:ext cx="6935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multi-use collaboration space, with micro-library zone, Town Council Office, multi-functional meeting spaces, and NHS-ready consultation room.</a:t>
            </a:r>
          </a:p>
        </p:txBody>
      </p:sp>
    </p:spTree>
    <p:extLst>
      <p:ext uri="{BB962C8B-B14F-4D97-AF65-F5344CB8AC3E}">
        <p14:creationId xmlns:p14="http://schemas.microsoft.com/office/powerpoint/2010/main" val="2127470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2E3F3E-EC2B-78FC-8951-9BC0158AFB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" y="0"/>
            <a:ext cx="1033272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3F1293-375E-568C-E700-C2CDA7954D82}"/>
              </a:ext>
            </a:extLst>
          </p:cNvPr>
          <p:cNvSpPr txBox="1"/>
          <p:nvPr/>
        </p:nvSpPr>
        <p:spPr>
          <a:xfrm>
            <a:off x="666404" y="111214"/>
            <a:ext cx="11024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to its Core! The CLT and glulam construction, combined with GSHP, PV panels and 2-way MVHR system achieves a near passive standard and represents the cutting-edge in delivery</a:t>
            </a:r>
          </a:p>
        </p:txBody>
      </p:sp>
    </p:spTree>
    <p:extLst>
      <p:ext uri="{BB962C8B-B14F-4D97-AF65-F5344CB8AC3E}">
        <p14:creationId xmlns:p14="http://schemas.microsoft.com/office/powerpoint/2010/main" val="2618076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safety vests and helmets&#10;&#10;AI-generated content may be incorrect.">
            <a:extLst>
              <a:ext uri="{FF2B5EF4-FFF2-40B4-BE49-F238E27FC236}">
                <a16:creationId xmlns:a16="http://schemas.microsoft.com/office/drawing/2014/main" id="{BBF71A31-6B4B-1A07-B848-A72317B54F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02" y="875888"/>
            <a:ext cx="6578395" cy="4385597"/>
          </a:xfrm>
          <a:prstGeom prst="rect">
            <a:avLst/>
          </a:prstGeom>
        </p:spPr>
      </p:pic>
      <p:pic>
        <p:nvPicPr>
          <p:cNvPr id="5" name="Picture 4" descr="A green numbers and a bar&#10;&#10;AI-generated content may be incorrect.">
            <a:extLst>
              <a:ext uri="{FF2B5EF4-FFF2-40B4-BE49-F238E27FC236}">
                <a16:creationId xmlns:a16="http://schemas.microsoft.com/office/drawing/2014/main" id="{58ADBFB5-4EEC-A776-B0A0-0383D75D2E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>
            <a:fillRect/>
          </a:stretch>
        </p:blipFill>
        <p:spPr>
          <a:xfrm>
            <a:off x="3401961" y="5429483"/>
            <a:ext cx="6056671" cy="1305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9BA53-D01F-9D0E-50C6-8D0EEB2CB2E9}"/>
              </a:ext>
            </a:extLst>
          </p:cNvPr>
          <p:cNvSpPr txBox="1"/>
          <p:nvPr/>
        </p:nvSpPr>
        <p:spPr>
          <a:xfrm>
            <a:off x="666404" y="111214"/>
            <a:ext cx="11024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Topping Out. A topping out ceremony took place on 3 September marking completion of the highest point of the build. We are 55% through the build with an expected completion in February 2026.</a:t>
            </a:r>
          </a:p>
        </p:txBody>
      </p:sp>
    </p:spTree>
    <p:extLst>
      <p:ext uri="{BB962C8B-B14F-4D97-AF65-F5344CB8AC3E}">
        <p14:creationId xmlns:p14="http://schemas.microsoft.com/office/powerpoint/2010/main" val="254866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ue and white business card&#10;&#10;AI-generated content may be incorrect.">
            <a:extLst>
              <a:ext uri="{FF2B5EF4-FFF2-40B4-BE49-F238E27FC236}">
                <a16:creationId xmlns:a16="http://schemas.microsoft.com/office/drawing/2014/main" id="{50C84B8D-C165-3BFF-D13B-36AB87FDC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17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B478DC2-60DD-5631-61B4-8B8D5BF2C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29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-up of a website&#10;&#10;AI-generated content may be incorrect.">
            <a:extLst>
              <a:ext uri="{FF2B5EF4-FFF2-40B4-BE49-F238E27FC236}">
                <a16:creationId xmlns:a16="http://schemas.microsoft.com/office/drawing/2014/main" id="{777F476B-DAF5-F7D3-0EEB-09AADFFEA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87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-up of a building&#10;&#10;AI-generated content may be incorrect.">
            <a:extLst>
              <a:ext uri="{FF2B5EF4-FFF2-40B4-BE49-F238E27FC236}">
                <a16:creationId xmlns:a16="http://schemas.microsoft.com/office/drawing/2014/main" id="{7A69CAA6-32AF-6A87-24C0-F6626BABB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8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uilding with trees and a sign&#10;&#10;AI-generated content may be incorrect.">
            <a:extLst>
              <a:ext uri="{FF2B5EF4-FFF2-40B4-BE49-F238E27FC236}">
                <a16:creationId xmlns:a16="http://schemas.microsoft.com/office/drawing/2014/main" id="{E9EE61C4-859F-C91C-55C5-6E336A26B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72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Northstowe Unity Centre: Construction progress July 2025">
            <a:hlinkClick r:id="" action="ppaction://media"/>
            <a:extLst>
              <a:ext uri="{FF2B5EF4-FFF2-40B4-BE49-F238E27FC236}">
                <a16:creationId xmlns:a16="http://schemas.microsoft.com/office/drawing/2014/main" id="{45D5769D-5C74-02DE-9ABF-C810590BF3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4496" y="215790"/>
            <a:ext cx="11424745" cy="64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1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A145D2C6-442B-884C-359E-9A9696B1C9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76" y="0"/>
            <a:ext cx="5349361" cy="3552310"/>
          </a:xfrm>
          <a:prstGeom prst="rect">
            <a:avLst/>
          </a:prstGeom>
        </p:spPr>
      </p:pic>
      <p:pic>
        <p:nvPicPr>
          <p:cNvPr id="3" name="Picture 2" descr="A building with a green and brown roof&#10;&#10;AI-generated content may be incorrect.">
            <a:extLst>
              <a:ext uri="{FF2B5EF4-FFF2-40B4-BE49-F238E27FC236}">
                <a16:creationId xmlns:a16="http://schemas.microsoft.com/office/drawing/2014/main" id="{A1E7925F-FCB9-594F-B0CC-F982851552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4" y="120746"/>
            <a:ext cx="5167531" cy="3431564"/>
          </a:xfrm>
          <a:prstGeom prst="rect">
            <a:avLst/>
          </a:prstGeom>
        </p:spPr>
      </p:pic>
      <p:pic>
        <p:nvPicPr>
          <p:cNvPr id="5" name="Picture 4" descr="A group of people walking in a park&#10;&#10;AI-generated content may be incorrect.">
            <a:extLst>
              <a:ext uri="{FF2B5EF4-FFF2-40B4-BE49-F238E27FC236}">
                <a16:creationId xmlns:a16="http://schemas.microsoft.com/office/drawing/2014/main" id="{5CF35A2A-FA50-8024-2C89-4F14A5B33A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44" y="3308254"/>
            <a:ext cx="5163670" cy="3429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838911-485B-811A-E4C2-D42BD84D7452}"/>
              </a:ext>
            </a:extLst>
          </p:cNvPr>
          <p:cNvSpPr txBox="1"/>
          <p:nvPr/>
        </p:nvSpPr>
        <p:spPr>
          <a:xfrm>
            <a:off x="9146191" y="6010569"/>
            <a:ext cx="289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High-quality materials and outdoor space</a:t>
            </a:r>
          </a:p>
        </p:txBody>
      </p:sp>
    </p:spTree>
    <p:extLst>
      <p:ext uri="{BB962C8B-B14F-4D97-AF65-F5344CB8AC3E}">
        <p14:creationId xmlns:p14="http://schemas.microsoft.com/office/powerpoint/2010/main" val="121681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A9772D-8872-C762-781A-46C7E7A6E2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7" y="236266"/>
            <a:ext cx="5169856" cy="3426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F8DADA-09EC-97C7-3BF4-972554655E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90" y="1256070"/>
            <a:ext cx="6417187" cy="48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5E79C1-FB58-27E9-D927-88C2C76176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8" y="658762"/>
            <a:ext cx="5791200" cy="579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4F10AC-07B7-C697-1F03-7C971F5C38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74" y="1437411"/>
            <a:ext cx="5997778" cy="3983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5FBDCA-0545-8688-1803-68F1B90A9B6D}"/>
              </a:ext>
            </a:extLst>
          </p:cNvPr>
          <p:cNvSpPr txBox="1"/>
          <p:nvPr/>
        </p:nvSpPr>
        <p:spPr>
          <a:xfrm>
            <a:off x="6752672" y="6177718"/>
            <a:ext cx="527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and welcoming reception and café area</a:t>
            </a:r>
          </a:p>
        </p:txBody>
      </p:sp>
    </p:spTree>
    <p:extLst>
      <p:ext uri="{BB962C8B-B14F-4D97-AF65-F5344CB8AC3E}">
        <p14:creationId xmlns:p14="http://schemas.microsoft.com/office/powerpoint/2010/main" val="3354909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nstruction site with a red fence&#10;&#10;AI-generated content may be incorrect.">
            <a:extLst>
              <a:ext uri="{FF2B5EF4-FFF2-40B4-BE49-F238E27FC236}">
                <a16:creationId xmlns:a16="http://schemas.microsoft.com/office/drawing/2014/main" id="{6DEF6F76-47BA-4973-6BBB-25EA67CF20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936" y="191743"/>
            <a:ext cx="4511671" cy="6015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0A67BB-C203-E86A-D666-ECD74985C8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2" y="191743"/>
            <a:ext cx="4513008" cy="6015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9A3EC1-A5B9-BA3D-0AAD-D0E4C922EB1D}"/>
              </a:ext>
            </a:extLst>
          </p:cNvPr>
          <p:cNvSpPr txBox="1"/>
          <p:nvPr/>
        </p:nvSpPr>
        <p:spPr>
          <a:xfrm>
            <a:off x="2831692" y="6374363"/>
            <a:ext cx="877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Views into and out of the building for connection and passive security</a:t>
            </a:r>
          </a:p>
        </p:txBody>
      </p:sp>
    </p:spTree>
    <p:extLst>
      <p:ext uri="{BB962C8B-B14F-4D97-AF65-F5344CB8AC3E}">
        <p14:creationId xmlns:p14="http://schemas.microsoft.com/office/powerpoint/2010/main" val="906064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EA327C-AAE1-44A4-2206-B6DF9600B4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1" y="97262"/>
            <a:ext cx="6096528" cy="4048095"/>
          </a:xfrm>
          <a:prstGeom prst="rect">
            <a:avLst/>
          </a:prstGeom>
        </p:spPr>
      </p:pic>
      <p:pic>
        <p:nvPicPr>
          <p:cNvPr id="8" name="Picture 7" descr="A building under construction with a fence and a blue truck&#10;&#10;AI-generated content may be incorrect.">
            <a:extLst>
              <a:ext uri="{FF2B5EF4-FFF2-40B4-BE49-F238E27FC236}">
                <a16:creationId xmlns:a16="http://schemas.microsoft.com/office/drawing/2014/main" id="{180BDC50-3CF0-5CD3-EF9F-907CDD535A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83" y="3774190"/>
            <a:ext cx="3982064" cy="2986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E0ED4-AED2-6D21-6FAB-D218DFF104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311" y="180837"/>
            <a:ext cx="4758559" cy="63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54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5B9BEE-89D1-CA9B-F7FC-69A96697F3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9" y="126758"/>
            <a:ext cx="6096528" cy="4048095"/>
          </a:xfrm>
          <a:prstGeom prst="rect">
            <a:avLst/>
          </a:prstGeom>
        </p:spPr>
      </p:pic>
      <p:pic>
        <p:nvPicPr>
          <p:cNvPr id="4" name="Picture 3" descr="A room with a few windows and a metal fence&#10;&#10;AI-generated content may be incorrect.">
            <a:extLst>
              <a:ext uri="{FF2B5EF4-FFF2-40B4-BE49-F238E27FC236}">
                <a16:creationId xmlns:a16="http://schemas.microsoft.com/office/drawing/2014/main" id="{763FB616-3678-F8B2-0315-F7720F9CFD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74" y="2015218"/>
            <a:ext cx="6096528" cy="4572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DC0E24-35CB-F4C8-CAA0-35FBE48F4512}"/>
              </a:ext>
            </a:extLst>
          </p:cNvPr>
          <p:cNvSpPr txBox="1"/>
          <p:nvPr/>
        </p:nvSpPr>
        <p:spPr>
          <a:xfrm>
            <a:off x="299488" y="5664283"/>
            <a:ext cx="5379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secure and self-contained messy/noisy room that can be used by services supporting vulnerable people whilst remaining connected</a:t>
            </a:r>
          </a:p>
        </p:txBody>
      </p:sp>
    </p:spTree>
    <p:extLst>
      <p:ext uri="{BB962C8B-B14F-4D97-AF65-F5344CB8AC3E}">
        <p14:creationId xmlns:p14="http://schemas.microsoft.com/office/powerpoint/2010/main" val="39585191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P Genera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177</Words>
  <Application>Microsoft Office PowerPoint</Application>
  <PresentationFormat>Widescreen</PresentationFormat>
  <Paragraphs>13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1_Office Theme</vt:lpstr>
      <vt:lpstr>CP General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Simerjeet Banning</dc:creator>
  <cp:lastModifiedBy>Simerjeet Banning</cp:lastModifiedBy>
  <cp:revision>6</cp:revision>
  <dcterms:created xsi:type="dcterms:W3CDTF">2025-09-11T15:43:09Z</dcterms:created>
  <dcterms:modified xsi:type="dcterms:W3CDTF">2025-09-11T15:50:58Z</dcterms:modified>
</cp:coreProperties>
</file>